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4" r:id="rId1"/>
  </p:sldMasterIdLst>
  <p:notesMasterIdLst>
    <p:notesMasterId r:id="rId38"/>
  </p:notesMasterIdLst>
  <p:sldIdLst>
    <p:sldId id="256" r:id="rId2"/>
    <p:sldId id="257" r:id="rId3"/>
    <p:sldId id="258" r:id="rId4"/>
    <p:sldId id="292" r:id="rId5"/>
    <p:sldId id="259" r:id="rId6"/>
    <p:sldId id="287" r:id="rId7"/>
    <p:sldId id="260" r:id="rId8"/>
    <p:sldId id="293" r:id="rId9"/>
    <p:sldId id="261" r:id="rId10"/>
    <p:sldId id="263" r:id="rId11"/>
    <p:sldId id="286" r:id="rId12"/>
    <p:sldId id="264" r:id="rId13"/>
    <p:sldId id="294" r:id="rId14"/>
    <p:sldId id="267" r:id="rId15"/>
    <p:sldId id="268" r:id="rId16"/>
    <p:sldId id="269" r:id="rId17"/>
    <p:sldId id="289" r:id="rId18"/>
    <p:sldId id="270" r:id="rId19"/>
    <p:sldId id="271" r:id="rId20"/>
    <p:sldId id="272" r:id="rId21"/>
    <p:sldId id="273" r:id="rId22"/>
    <p:sldId id="297" r:id="rId23"/>
    <p:sldId id="298" r:id="rId24"/>
    <p:sldId id="277" r:id="rId25"/>
    <p:sldId id="278" r:id="rId26"/>
    <p:sldId id="299" r:id="rId27"/>
    <p:sldId id="300" r:id="rId28"/>
    <p:sldId id="301" r:id="rId29"/>
    <p:sldId id="302" r:id="rId30"/>
    <p:sldId id="295" r:id="rId31"/>
    <p:sldId id="280" r:id="rId32"/>
    <p:sldId id="281" r:id="rId33"/>
    <p:sldId id="282" r:id="rId34"/>
    <p:sldId id="283" r:id="rId35"/>
    <p:sldId id="284" r:id="rId36"/>
    <p:sldId id="290" r:id="rId37"/>
  </p:sldIdLst>
  <p:sldSz cx="9144000" cy="5143500" type="screen16x9"/>
  <p:notesSz cx="6858000" cy="9144000"/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A1F6D62F-803A-4C1F-B0E7-1457DE7187F9}">
  <a:tblStyle styleId="{A1F6D62F-803A-4C1F-B0E7-1457DE7187F9}" styleName="Table_0">
    <a:wholeTbl>
      <a:tcStyle>
        <a:tcBdr>
          <a:left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  <a:tblStyle styleId="{CC02BC04-1D30-4BBC-8473-0B23BF8338F0}" styleName="Table_1">
    <a:wholeTbl>
      <a:tcStyle>
        <a:tcBdr>
          <a:left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669" autoAdjust="0"/>
    <p:restoredTop sz="94660"/>
  </p:normalViewPr>
  <p:slideViewPr>
    <p:cSldViewPr>
      <p:cViewPr varScale="1">
        <p:scale>
          <a:sx n="98" d="100"/>
          <a:sy n="98" d="100"/>
        </p:scale>
        <p:origin x="-390" y="-9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 noRot="1" noChangeAspect="1"/>
          </p:cNvSpPr>
          <p:nvPr>
            <p:ph type="sldImg" idx="2"/>
          </p:nvPr>
        </p:nvSpPr>
        <p:spPr>
          <a:xfrm>
            <a:off x="381187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" name="Shape 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09427706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Shape 1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Shape 1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Shape 1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60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makes me think we should make sure that those sort of visits are in our country tour? ← Jess?</a:t>
            </a:r>
          </a:p>
          <a:p>
            <a:pPr lvl="0">
              <a:spcBef>
                <a:spcPts val="60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also what about researching diet in G city?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Challenge group</a:t>
            </a:r>
            <a:r>
              <a:rPr lang="en-US" baseline="0" dirty="0" smtClean="0"/>
              <a:t> to think about what the constraints are – want them looking at constraints that go beyond resources: social? principles? CRS has many.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663120ED-2B81-4308-B1B7-451ED6C831F0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2847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Shape 1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Shape 1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Shape 1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Shape 2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Shape 23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Shape 2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Shape 1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Shape 21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Shape 2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Shape 2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Shape 2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Shape 2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Shape 2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Shape 2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Challenge group</a:t>
            </a:r>
            <a:r>
              <a:rPr lang="en-US" baseline="0" dirty="0" smtClean="0"/>
              <a:t> to think about what the constraints are – want them looking at constraints that go beyond resources: social? principles? CRS has many.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663120ED-2B81-4308-B1B7-451ED6C831F0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2847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Teaching notes should encourage further research into the export/value</a:t>
            </a:r>
            <a:r>
              <a:rPr lang="en-US" baseline="0" dirty="0" smtClean="0"/>
              <a:t> chain of the banana, complexities </a:t>
            </a:r>
            <a:r>
              <a:rPr lang="en-US" baseline="0" smtClean="0"/>
              <a:t>thereof.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663120ED-2B81-4308-B1B7-451ED6C831F0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9042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Shape 1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Challenge group</a:t>
            </a:r>
            <a:r>
              <a:rPr lang="en-US" baseline="0" dirty="0" smtClean="0"/>
              <a:t> to think about what the constraints are – want them looking at constraints that go beyond resources: social? principles? CRS has many.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663120ED-2B81-4308-B1B7-451ED6C831F0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2847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/>
          <p:nvPr/>
        </p:nvSpPr>
        <p:spPr>
          <a:xfrm>
            <a:off x="0" y="0"/>
            <a:ext cx="9144000" cy="35183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endParaRPr/>
          </a:p>
        </p:txBody>
      </p:sp>
      <p:cxnSp>
        <p:nvCxnSpPr>
          <p:cNvPr id="9" name="Shape 9"/>
          <p:cNvCxnSpPr/>
          <p:nvPr/>
        </p:nvCxnSpPr>
        <p:spPr>
          <a:xfrm>
            <a:off x="0" y="3496604"/>
            <a:ext cx="9144000" cy="0"/>
          </a:xfrm>
          <a:prstGeom prst="straightConnector1">
            <a:avLst/>
          </a:prstGeom>
          <a:noFill/>
          <a:ln w="57150" cap="flat">
            <a:solidFill>
              <a:srgbClr val="000000">
                <a:alpha val="14901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685800" y="1867781"/>
            <a:ext cx="7772400" cy="16488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indent="457200">
              <a:buSzPct val="100000"/>
              <a:defRPr sz="7200"/>
            </a:lvl1pPr>
            <a:lvl2pPr indent="457200">
              <a:buSzPct val="100000"/>
              <a:defRPr sz="7200"/>
            </a:lvl2pPr>
            <a:lvl3pPr indent="457200">
              <a:buSzPct val="100000"/>
              <a:defRPr sz="7200"/>
            </a:lvl3pPr>
            <a:lvl4pPr indent="457200">
              <a:buSzPct val="100000"/>
              <a:defRPr sz="7200"/>
            </a:lvl4pPr>
            <a:lvl5pPr indent="457200">
              <a:buSzPct val="100000"/>
              <a:defRPr sz="7200"/>
            </a:lvl5pPr>
            <a:lvl6pPr indent="457200">
              <a:buSzPct val="100000"/>
              <a:defRPr sz="7200"/>
            </a:lvl6pPr>
            <a:lvl7pPr indent="457200">
              <a:buSzPct val="100000"/>
              <a:defRPr sz="7200"/>
            </a:lvl7pPr>
            <a:lvl8pPr indent="457200">
              <a:buSzPct val="100000"/>
              <a:defRPr sz="7200"/>
            </a:lvl8pPr>
            <a:lvl9pPr indent="457200">
              <a:buSzPct val="100000"/>
              <a:defRPr sz="72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685800" y="3627026"/>
            <a:ext cx="7772400" cy="7743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>
              <a:spcBef>
                <a:spcPts val="0"/>
              </a:spcBef>
              <a:buClr>
                <a:schemeClr val="dk2"/>
              </a:buClr>
              <a:buNone/>
              <a:defRPr>
                <a:solidFill>
                  <a:schemeClr val="dk2"/>
                </a:solidFill>
              </a:defRPr>
            </a:lvl1pPr>
            <a:lvl2pPr marL="0" indent="19050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2pPr>
            <a:lvl3pPr marL="0" indent="19050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3pPr>
            <a:lvl4pPr marL="0" indent="19050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4pPr>
            <a:lvl5pPr marL="0" indent="19050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5pPr>
            <a:lvl6pPr marL="0" indent="19050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6pPr>
            <a:lvl7pPr marL="0" indent="19050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7pPr>
            <a:lvl8pPr marL="0" indent="19050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8pPr>
            <a:lvl9pPr marL="0" indent="19050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/>
          <p:nvPr/>
        </p:nvSpPr>
        <p:spPr>
          <a:xfrm>
            <a:off x="0" y="0"/>
            <a:ext cx="9144000" cy="1149900"/>
          </a:xfrm>
          <a:prstGeom prst="rect">
            <a:avLst/>
          </a:prstGeom>
          <a:solidFill>
            <a:srgbClr val="2388DB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endParaRPr/>
          </a:p>
        </p:txBody>
      </p:sp>
      <p:cxnSp>
        <p:nvCxnSpPr>
          <p:cNvPr id="14" name="Shape 14"/>
          <p:cNvCxnSpPr/>
          <p:nvPr/>
        </p:nvCxnSpPr>
        <p:spPr>
          <a:xfrm>
            <a:off x="0" y="1127875"/>
            <a:ext cx="9144000" cy="0"/>
          </a:xfrm>
          <a:prstGeom prst="straightConnector1">
            <a:avLst/>
          </a:prstGeom>
          <a:noFill/>
          <a:ln w="57150" cap="flat">
            <a:solidFill>
              <a:srgbClr val="000000">
                <a:alpha val="14901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Shape 15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/>
          <p:nvPr/>
        </p:nvSpPr>
        <p:spPr>
          <a:xfrm>
            <a:off x="0" y="0"/>
            <a:ext cx="9144000" cy="1149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endParaRPr/>
          </a:p>
        </p:txBody>
      </p:sp>
      <p:cxnSp>
        <p:nvCxnSpPr>
          <p:cNvPr id="19" name="Shape 19"/>
          <p:cNvCxnSpPr/>
          <p:nvPr/>
        </p:nvCxnSpPr>
        <p:spPr>
          <a:xfrm>
            <a:off x="0" y="1127875"/>
            <a:ext cx="9144000" cy="0"/>
          </a:xfrm>
          <a:prstGeom prst="straightConnector1">
            <a:avLst/>
          </a:prstGeom>
          <a:noFill/>
          <a:ln w="57150" cap="flat">
            <a:solidFill>
              <a:srgbClr val="000000">
                <a:alpha val="14901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" name="Shape 20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3994500" cy="37256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2"/>
          </p:nvPr>
        </p:nvSpPr>
        <p:spPr>
          <a:xfrm>
            <a:off x="4692273" y="1200150"/>
            <a:ext cx="3994500" cy="37256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/>
          <p:nvPr/>
        </p:nvSpPr>
        <p:spPr>
          <a:xfrm>
            <a:off x="0" y="0"/>
            <a:ext cx="9144000" cy="1149900"/>
          </a:xfrm>
          <a:prstGeom prst="rect">
            <a:avLst/>
          </a:prstGeom>
          <a:solidFill>
            <a:srgbClr val="2388DB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endParaRPr/>
          </a:p>
        </p:txBody>
      </p:sp>
      <p:cxnSp>
        <p:nvCxnSpPr>
          <p:cNvPr id="25" name="Shape 25"/>
          <p:cNvCxnSpPr/>
          <p:nvPr/>
        </p:nvCxnSpPr>
        <p:spPr>
          <a:xfrm>
            <a:off x="0" y="1127875"/>
            <a:ext cx="9144000" cy="0"/>
          </a:xfrm>
          <a:prstGeom prst="straightConnector1">
            <a:avLst/>
          </a:prstGeom>
          <a:noFill/>
          <a:ln w="57150" cap="flat">
            <a:solidFill>
              <a:srgbClr val="000000">
                <a:alpha val="14901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>
            <a:spLocks noGrp="1"/>
          </p:cNvSpPr>
          <p:nvPr>
            <p:ph type="body" idx="1"/>
          </p:nvPr>
        </p:nvSpPr>
        <p:spPr>
          <a:xfrm>
            <a:off x="457200" y="4406309"/>
            <a:ext cx="8229600" cy="5195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285750" indent="-171450">
              <a:spcBef>
                <a:spcPts val="0"/>
              </a:spcBef>
              <a:buClr>
                <a:schemeClr val="dk2"/>
              </a:buClr>
              <a:buSzPct val="100000"/>
              <a:buNone/>
              <a:defRPr sz="1800">
                <a:solidFill>
                  <a:schemeClr val="dk2"/>
                </a:solidFill>
              </a:defRPr>
            </a:lvl1pPr>
          </a:lstStyle>
          <a:p>
            <a:endParaRPr/>
          </a:p>
        </p:txBody>
      </p:sp>
      <p:sp>
        <p:nvSpPr>
          <p:cNvPr id="29" name="Shape 29"/>
          <p:cNvSpPr/>
          <p:nvPr/>
        </p:nvSpPr>
        <p:spPr>
          <a:xfrm>
            <a:off x="4274" y="0"/>
            <a:ext cx="9144000" cy="4406399"/>
          </a:xfrm>
          <a:prstGeom prst="rect">
            <a:avLst/>
          </a:prstGeom>
          <a:solidFill>
            <a:srgbClr val="2388DB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endParaRPr/>
          </a:p>
        </p:txBody>
      </p:sp>
      <p:cxnSp>
        <p:nvCxnSpPr>
          <p:cNvPr id="30" name="Shape 30"/>
          <p:cNvCxnSpPr/>
          <p:nvPr/>
        </p:nvCxnSpPr>
        <p:spPr>
          <a:xfrm>
            <a:off x="0" y="4384371"/>
            <a:ext cx="9144000" cy="0"/>
          </a:xfrm>
          <a:prstGeom prst="straightConnector1">
            <a:avLst/>
          </a:prstGeom>
          <a:noFill/>
          <a:ln w="57150" cap="flat">
            <a:solidFill>
              <a:srgbClr val="000000">
                <a:alpha val="14901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bg>
      <p:bgPr>
        <a:solidFill>
          <a:schemeClr val="dk2"/>
        </a:solid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E7E774D-25C5-4BA1-A265-320A579BC0E4}" type="datetimeFigureOut">
              <a:rPr lang="en-US" smtClean="0"/>
              <a:pPr/>
              <a:t>2/25/2014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6326108-A87E-4A7A-A947-8E701C89B09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9718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E7E774D-25C5-4BA1-A265-320A579BC0E4}" type="datetimeFigureOut">
              <a:rPr lang="en-US" smtClean="0"/>
              <a:pPr/>
              <a:t>2/25/2014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6326108-A87E-4A7A-A947-8E701C89B09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4867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marL="0">
              <a:buClr>
                <a:schemeClr val="lt1"/>
              </a:buClr>
              <a:buSzPct val="100000"/>
              <a:buNone/>
              <a:defRPr sz="3600" b="1">
                <a:solidFill>
                  <a:schemeClr val="lt1"/>
                </a:solidFill>
              </a:defRPr>
            </a:lvl1pPr>
            <a:lvl2pPr marL="0" indent="228600">
              <a:buClr>
                <a:schemeClr val="lt1"/>
              </a:buClr>
              <a:buSzPct val="100000"/>
              <a:buNone/>
              <a:defRPr sz="3600" b="1">
                <a:solidFill>
                  <a:schemeClr val="lt1"/>
                </a:solidFill>
              </a:defRPr>
            </a:lvl2pPr>
            <a:lvl3pPr marL="0" indent="228600">
              <a:buClr>
                <a:schemeClr val="lt1"/>
              </a:buClr>
              <a:buSzPct val="100000"/>
              <a:buNone/>
              <a:defRPr sz="3600" b="1">
                <a:solidFill>
                  <a:schemeClr val="lt1"/>
                </a:solidFill>
              </a:defRPr>
            </a:lvl3pPr>
            <a:lvl4pPr marL="0" indent="228600">
              <a:buClr>
                <a:schemeClr val="lt1"/>
              </a:buClr>
              <a:buSzPct val="100000"/>
              <a:buNone/>
              <a:defRPr sz="3600" b="1">
                <a:solidFill>
                  <a:schemeClr val="lt1"/>
                </a:solidFill>
              </a:defRPr>
            </a:lvl4pPr>
            <a:lvl5pPr marL="0" indent="228600">
              <a:buClr>
                <a:schemeClr val="lt1"/>
              </a:buClr>
              <a:buSzPct val="100000"/>
              <a:buNone/>
              <a:defRPr sz="3600" b="1">
                <a:solidFill>
                  <a:schemeClr val="lt1"/>
                </a:solidFill>
              </a:defRPr>
            </a:lvl5pPr>
            <a:lvl6pPr marL="0" indent="228600">
              <a:buClr>
                <a:schemeClr val="lt1"/>
              </a:buClr>
              <a:buSzPct val="100000"/>
              <a:buNone/>
              <a:defRPr sz="3600" b="1">
                <a:solidFill>
                  <a:schemeClr val="lt1"/>
                </a:solidFill>
              </a:defRPr>
            </a:lvl6pPr>
            <a:lvl7pPr marL="0" indent="228600">
              <a:buClr>
                <a:schemeClr val="lt1"/>
              </a:buClr>
              <a:buSzPct val="100000"/>
              <a:buNone/>
              <a:defRPr sz="3600" b="1">
                <a:solidFill>
                  <a:schemeClr val="lt1"/>
                </a:solidFill>
              </a:defRPr>
            </a:lvl7pPr>
            <a:lvl8pPr marL="0" indent="228600">
              <a:buClr>
                <a:schemeClr val="lt1"/>
              </a:buClr>
              <a:buSzPct val="100000"/>
              <a:buNone/>
              <a:defRPr sz="3600" b="1">
                <a:solidFill>
                  <a:schemeClr val="lt1"/>
                </a:solidFill>
              </a:defRPr>
            </a:lvl8pPr>
            <a:lvl9pPr marL="0" indent="228600">
              <a:buClr>
                <a:schemeClr val="lt1"/>
              </a:buClr>
              <a:buSzPct val="1000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342900" indent="-152400">
              <a:spcBef>
                <a:spcPts val="600"/>
              </a:spcBef>
              <a:buClr>
                <a:schemeClr val="dk1"/>
              </a:buClr>
              <a:buSzPct val="100000"/>
              <a:defRPr sz="3000">
                <a:solidFill>
                  <a:schemeClr val="dk1"/>
                </a:solidFill>
              </a:defRPr>
            </a:lvl1pPr>
            <a:lvl2pPr marL="742950" indent="-133350">
              <a:spcBef>
                <a:spcPts val="480"/>
              </a:spcBef>
              <a:buClr>
                <a:schemeClr val="dk1"/>
              </a:buClr>
              <a:buSzPct val="100000"/>
              <a:defRPr sz="2400">
                <a:solidFill>
                  <a:schemeClr val="dk1"/>
                </a:solidFill>
              </a:defRPr>
            </a:lvl2pPr>
            <a:lvl3pPr marL="1143000" indent="-76200">
              <a:spcBef>
                <a:spcPts val="480"/>
              </a:spcBef>
              <a:buClr>
                <a:schemeClr val="dk1"/>
              </a:buClr>
              <a:buSzPct val="100000"/>
              <a:defRPr sz="2400">
                <a:solidFill>
                  <a:schemeClr val="dk1"/>
                </a:solidFill>
              </a:defRPr>
            </a:lvl3pPr>
            <a:lvl4pPr marL="1600200" indent="-11430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4pPr>
            <a:lvl5pPr marL="2057400" indent="-11430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5pPr>
            <a:lvl6pPr marL="2514600" indent="-11430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6pPr>
            <a:lvl7pPr marL="2971800" indent="-11430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7pPr>
            <a:lvl8pPr marL="3429000" indent="-11430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8pPr>
            <a:lvl9pPr marL="3886200" indent="-11430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5" r:id="rId7"/>
    <p:sldLayoutId id="2147483656" r:id="rId8"/>
  </p:sldLayoutIdLst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gif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chikach.com/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artesano-inc.com/quienes-somos.php" TargetMode="External"/><Relationship Id="rId4" Type="http://schemas.openxmlformats.org/officeDocument/2006/relationships/hyperlink" Target="http://export.com.gt/en/#/inicio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usaid.gov/where-we-work/latin-american-and-caribbean/guatemala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dl.dropboxusercontent.com/u/31826395/Issue%20Tree%202.pdf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jpg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>
            <a:spLocks noGrp="1"/>
          </p:cNvSpPr>
          <p:nvPr>
            <p:ph type="subTitle" idx="1"/>
          </p:nvPr>
        </p:nvSpPr>
        <p:spPr>
          <a:xfrm>
            <a:off x="606275" y="3755125"/>
            <a:ext cx="8208299" cy="774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buNone/>
            </a:pPr>
            <a:r>
              <a:rPr lang="en" dirty="0">
                <a:latin typeface="Trebuchet MS"/>
                <a:ea typeface="Trebuchet MS"/>
                <a:cs typeface="Trebuchet MS"/>
                <a:sym typeface="Trebuchet MS"/>
              </a:rPr>
              <a:t>Alan, Carolyn, David, Jessica, Kerri, Matthew</a:t>
            </a:r>
          </a:p>
          <a:p>
            <a:endParaRPr lang="en" dirty="0">
              <a:latin typeface="Trebuchet MS"/>
              <a:ea typeface="Trebuchet MS"/>
              <a:cs typeface="Trebuchet MS"/>
              <a:sym typeface="Trebuchet MS"/>
            </a:endParaRPr>
          </a:p>
          <a:p>
            <a:pPr algn="ctr">
              <a:buNone/>
            </a:pPr>
            <a:r>
              <a:rPr lang="en" sz="2000" i="1" dirty="0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Business on the Frontlines</a:t>
            </a:r>
          </a:p>
        </p:txBody>
      </p:sp>
      <p:sp>
        <p:nvSpPr>
          <p:cNvPr id="33" name="Shape 33"/>
          <p:cNvSpPr txBox="1">
            <a:spLocks noGrp="1"/>
          </p:cNvSpPr>
          <p:nvPr>
            <p:ph type="ctrTitle"/>
          </p:nvPr>
        </p:nvSpPr>
        <p:spPr>
          <a:xfrm>
            <a:off x="469975" y="1561643"/>
            <a:ext cx="7772400" cy="16488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marL="0" lvl="0" indent="0" rtl="0">
              <a:buNone/>
            </a:pPr>
            <a:r>
              <a:rPr lang="en" sz="6500" dirty="0">
                <a:solidFill>
                  <a:schemeClr val="tx1">
                    <a:lumMod val="95000"/>
                    <a:lumOff val="5000"/>
                  </a:schemeClr>
                </a:solidFill>
                <a:latin typeface="Trebuchet MS"/>
                <a:ea typeface="Trebuchet MS"/>
                <a:cs typeface="Trebuchet MS"/>
                <a:sym typeface="Trebuchet MS"/>
              </a:rPr>
              <a:t>Guatemala       Amaranth</a:t>
            </a:r>
          </a:p>
          <a:p>
            <a:pPr lvl="0" algn="l" rtl="0">
              <a:buNone/>
            </a:pPr>
            <a:r>
              <a:rPr lang="en" sz="6500" dirty="0">
                <a:solidFill>
                  <a:schemeClr val="tx1">
                    <a:lumMod val="95000"/>
                    <a:lumOff val="5000"/>
                  </a:schemeClr>
                </a:solidFill>
                <a:latin typeface="Trebuchet MS"/>
                <a:ea typeface="Trebuchet MS"/>
                <a:cs typeface="Trebuchet MS"/>
                <a:sym typeface="Trebuchet MS"/>
              </a:rPr>
              <a:t>Project</a:t>
            </a:r>
          </a:p>
        </p:txBody>
      </p:sp>
      <p:pic>
        <p:nvPicPr>
          <p:cNvPr id="35" name="Shape 35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4638800" y="1200537"/>
            <a:ext cx="2038350" cy="223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Shape 36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5457387" y="95475"/>
            <a:ext cx="2466975" cy="18478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" name="Shape 37"/>
          <p:cNvCxnSpPr/>
          <p:nvPr/>
        </p:nvCxnSpPr>
        <p:spPr>
          <a:xfrm>
            <a:off x="636425" y="4545650"/>
            <a:ext cx="7845600" cy="0"/>
          </a:xfrm>
          <a:prstGeom prst="straightConnector1">
            <a:avLst/>
          </a:prstGeom>
          <a:noFill/>
          <a:ln w="19050" cap="flat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8" name="Shape 38"/>
          <p:cNvSpPr/>
          <p:nvPr/>
        </p:nvSpPr>
        <p:spPr>
          <a:xfrm>
            <a:off x="7198825" y="2044875"/>
            <a:ext cx="1815299" cy="13941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pic>
        <p:nvPicPr>
          <p:cNvPr id="39" name="Shape 39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7329063" y="2185116"/>
            <a:ext cx="1554824" cy="111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/>
        </p:nvSpPr>
        <p:spPr>
          <a:xfrm>
            <a:off x="222575" y="1200150"/>
            <a:ext cx="5168400" cy="2106900"/>
          </a:xfrm>
          <a:prstGeom prst="wave">
            <a:avLst>
              <a:gd name="adj1" fmla="val 12500"/>
              <a:gd name="adj2" fmla="val 884"/>
            </a:avLst>
          </a:prstGeom>
          <a:solidFill>
            <a:schemeClr val="lt2"/>
          </a:solidFill>
          <a:ln w="19050" cap="flat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94" name="Shape 94"/>
          <p:cNvSpPr txBox="1">
            <a:spLocks noGrp="1"/>
          </p:cNvSpPr>
          <p:nvPr>
            <p:ph type="title"/>
          </p:nvPr>
        </p:nvSpPr>
        <p:spPr>
          <a:xfrm>
            <a:off x="0" y="133350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buNone/>
            </a:pPr>
            <a:r>
              <a:rPr lang="en" dirty="0">
                <a:latin typeface="Trebuchet MS"/>
                <a:ea typeface="Trebuchet MS"/>
                <a:cs typeface="Trebuchet MS"/>
                <a:sym typeface="Trebuchet MS"/>
              </a:rPr>
              <a:t>What is the current diet?</a:t>
            </a:r>
          </a:p>
        </p:txBody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304800" y="590550"/>
            <a:ext cx="7028399" cy="4361786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lvl="0" indent="0" rtl="0">
              <a:buClr>
                <a:schemeClr val="dk1"/>
              </a:buClr>
              <a:buSzPct val="61111"/>
              <a:buFont typeface="Arial"/>
              <a:buNone/>
            </a:pPr>
            <a:r>
              <a:rPr lang="en" sz="1800" dirty="0">
                <a:latin typeface="Comic Sans MS"/>
                <a:ea typeface="Comic Sans MS"/>
                <a:cs typeface="Comic Sans MS"/>
                <a:sym typeface="Comic Sans MS"/>
              </a:rPr>
              <a:t>
</a:t>
            </a:r>
          </a:p>
          <a:p>
            <a:pPr marL="457200" lvl="0" indent="0" rtl="0">
              <a:buClr>
                <a:schemeClr val="dk1"/>
              </a:buClr>
              <a:buSzPct val="100000"/>
              <a:buFont typeface="Arial"/>
              <a:buNone/>
            </a:pPr>
            <a:r>
              <a:rPr lang="en" sz="1100" b="1" u="sng" dirty="0">
                <a:latin typeface="Comic Sans MS"/>
                <a:ea typeface="Comic Sans MS"/>
                <a:cs typeface="Comic Sans MS"/>
                <a:sym typeface="Comic Sans MS"/>
              </a:rPr>
              <a:t>Typical Daily Menu</a:t>
            </a:r>
          </a:p>
          <a:p>
            <a:pPr lvl="0" algn="ctr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 sz="1100" u="sng" dirty="0"/>
              <a:t> </a:t>
            </a: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Comic Sans MS"/>
              <a:buChar char="❖"/>
            </a:pPr>
            <a:r>
              <a:rPr lang="en" sz="1100" i="1" dirty="0">
                <a:latin typeface="Comic Sans MS"/>
                <a:ea typeface="Comic Sans MS"/>
                <a:cs typeface="Comic Sans MS"/>
                <a:sym typeface="Comic Sans MS"/>
              </a:rPr>
              <a:t>Breakfast:</a:t>
            </a:r>
            <a:r>
              <a:rPr lang="en" sz="1100" dirty="0">
                <a:latin typeface="Comic Sans MS"/>
                <a:ea typeface="Comic Sans MS"/>
                <a:cs typeface="Comic Sans MS"/>
                <a:sym typeface="Comic Sans MS"/>
              </a:rPr>
              <a:t> Coffee, black beans, tortillas</a:t>
            </a: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Comic Sans MS"/>
              <a:buChar char="❖"/>
            </a:pPr>
            <a:r>
              <a:rPr lang="en" sz="1100" i="1" dirty="0">
                <a:latin typeface="Comic Sans MS"/>
                <a:ea typeface="Comic Sans MS"/>
                <a:cs typeface="Comic Sans MS"/>
                <a:sym typeface="Comic Sans MS"/>
              </a:rPr>
              <a:t>10 am snack:</a:t>
            </a:r>
            <a:r>
              <a:rPr lang="en" sz="1100" dirty="0">
                <a:latin typeface="Comic Sans MS"/>
                <a:ea typeface="Comic Sans MS"/>
                <a:cs typeface="Comic Sans MS"/>
                <a:sym typeface="Comic Sans MS"/>
              </a:rPr>
              <a:t> Atole (sweet corn drink)</a:t>
            </a: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Comic Sans MS"/>
              <a:buChar char="❖"/>
            </a:pPr>
            <a:r>
              <a:rPr lang="en" sz="1100" i="1" dirty="0">
                <a:latin typeface="Comic Sans MS"/>
                <a:ea typeface="Comic Sans MS"/>
                <a:cs typeface="Comic Sans MS"/>
                <a:sym typeface="Comic Sans MS"/>
              </a:rPr>
              <a:t>Lunch/Dinner:</a:t>
            </a:r>
            <a:r>
              <a:rPr lang="en" sz="1100" dirty="0">
                <a:latin typeface="Comic Sans MS"/>
                <a:ea typeface="Comic Sans MS"/>
                <a:cs typeface="Comic Sans MS"/>
                <a:sym typeface="Comic Sans MS"/>
              </a:rPr>
              <a:t> Corn, tortillas, black beans (refried,whole, mashed),</a:t>
            </a:r>
          </a:p>
          <a:p>
            <a:pPr lvl="0" indent="457200" algn="l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100" dirty="0">
                <a:latin typeface="Comic Sans MS"/>
                <a:ea typeface="Comic Sans MS"/>
                <a:cs typeface="Comic Sans MS"/>
                <a:sym typeface="Comic Sans MS"/>
              </a:rPr>
              <a:t> rice, eggs, cheese, chicken, turkey, beef, stew</a:t>
            </a: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Comic Sans MS"/>
              <a:buChar char="❖"/>
            </a:pPr>
            <a:r>
              <a:rPr lang="en" sz="1100" i="1" dirty="0">
                <a:latin typeface="Comic Sans MS"/>
                <a:ea typeface="Comic Sans MS"/>
                <a:cs typeface="Comic Sans MS"/>
                <a:sym typeface="Comic Sans MS"/>
              </a:rPr>
              <a:t>Drinks: </a:t>
            </a:r>
            <a:r>
              <a:rPr lang="en" sz="1100" dirty="0">
                <a:latin typeface="Comic Sans MS"/>
                <a:ea typeface="Comic Sans MS"/>
                <a:cs typeface="Comic Sans MS"/>
                <a:sym typeface="Comic Sans MS"/>
              </a:rPr>
              <a:t>Coffee, aguas, licuados</a:t>
            </a:r>
          </a:p>
          <a:p>
            <a:endParaRPr lang="en" sz="1100" dirty="0">
              <a:latin typeface="Comic Sans MS"/>
              <a:ea typeface="Comic Sans MS"/>
              <a:cs typeface="Comic Sans MS"/>
              <a:sym typeface="Comic Sans MS"/>
            </a:endParaRPr>
          </a:p>
          <a:p>
            <a:endParaRPr lang="en" sz="1100" dirty="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rtl="0">
              <a:buClr>
                <a:schemeClr val="dk1"/>
              </a:buClr>
              <a:buSzPct val="110000"/>
              <a:buFont typeface="Arial"/>
              <a:buNone/>
            </a:pPr>
            <a:r>
              <a:rPr lang="en" sz="1000" dirty="0">
                <a:latin typeface="Comic Sans MS"/>
                <a:ea typeface="Comic Sans MS"/>
                <a:cs typeface="Comic Sans MS"/>
                <a:sym typeface="Comic Sans MS"/>
              </a:rPr>
              <a:t>             </a:t>
            </a:r>
            <a:r>
              <a:rPr lang="en" sz="1200" dirty="0">
                <a:latin typeface="Comic Sans MS"/>
                <a:ea typeface="Comic Sans MS"/>
                <a:cs typeface="Comic Sans MS"/>
                <a:sym typeface="Comic Sans MS"/>
              </a:rPr>
              <a:t>  Additional Dishes:</a:t>
            </a:r>
          </a:p>
          <a:p>
            <a:pPr marL="914400" lvl="0" indent="-304800" rtl="0">
              <a:buClr>
                <a:schemeClr val="dk1"/>
              </a:buClr>
              <a:buSzPct val="100000"/>
              <a:buFont typeface="Comic Sans MS"/>
              <a:buChar char="❖"/>
            </a:pPr>
            <a:r>
              <a:rPr lang="en" sz="1200" dirty="0">
                <a:latin typeface="Comic Sans MS"/>
                <a:ea typeface="Comic Sans MS"/>
                <a:cs typeface="Comic Sans MS"/>
                <a:sym typeface="Comic Sans MS"/>
              </a:rPr>
              <a:t>Bistec</a:t>
            </a:r>
          </a:p>
          <a:p>
            <a:pPr marL="914400" lvl="0" indent="-304800" rtl="0">
              <a:buClr>
                <a:schemeClr val="dk1"/>
              </a:buClr>
              <a:buSzPct val="100000"/>
              <a:buFont typeface="Comic Sans MS"/>
              <a:buChar char="❖"/>
            </a:pPr>
            <a:r>
              <a:rPr lang="en" sz="1200" dirty="0">
                <a:latin typeface="Comic Sans MS"/>
                <a:ea typeface="Comic Sans MS"/>
                <a:cs typeface="Comic Sans MS"/>
                <a:sym typeface="Comic Sans MS"/>
              </a:rPr>
              <a:t>Guacamole</a:t>
            </a:r>
          </a:p>
          <a:p>
            <a:pPr marL="914400" lvl="0" indent="-304800" rtl="0">
              <a:buClr>
                <a:schemeClr val="dk1"/>
              </a:buClr>
              <a:buSzPct val="100000"/>
              <a:buFont typeface="Comic Sans MS"/>
              <a:buChar char="❖"/>
            </a:pPr>
            <a:r>
              <a:rPr lang="en" sz="1200" dirty="0">
                <a:latin typeface="Comic Sans MS"/>
                <a:ea typeface="Comic Sans MS"/>
                <a:cs typeface="Comic Sans MS"/>
                <a:sym typeface="Comic Sans MS"/>
              </a:rPr>
              <a:t>Mosh (porridge)</a:t>
            </a:r>
          </a:p>
          <a:p>
            <a:pPr marL="914400" lvl="0" indent="-304800" rtl="0">
              <a:buClr>
                <a:schemeClr val="dk1"/>
              </a:buClr>
              <a:buSzPct val="100000"/>
              <a:buFont typeface="Comic Sans MS"/>
              <a:buChar char="❖"/>
            </a:pPr>
            <a:r>
              <a:rPr lang="en" sz="1200" dirty="0">
                <a:latin typeface="Comic Sans MS"/>
                <a:ea typeface="Comic Sans MS"/>
                <a:cs typeface="Comic Sans MS"/>
                <a:sym typeface="Comic Sans MS"/>
              </a:rPr>
              <a:t>Pepián (meat/veggie stew)</a:t>
            </a:r>
          </a:p>
          <a:p>
            <a:pPr marL="914400" lvl="0" indent="-304800" rtl="0">
              <a:buClr>
                <a:schemeClr val="dk1"/>
              </a:buClr>
              <a:buSzPct val="100000"/>
              <a:buFont typeface="Comic Sans MS"/>
              <a:buChar char="❖"/>
            </a:pPr>
            <a:r>
              <a:rPr lang="en" sz="1200" dirty="0">
                <a:latin typeface="Comic Sans MS"/>
                <a:ea typeface="Comic Sans MS"/>
                <a:cs typeface="Comic Sans MS"/>
                <a:sym typeface="Comic Sans MS"/>
              </a:rPr>
              <a:t>Variety of fruit/vegetables</a:t>
            </a:r>
          </a:p>
          <a:p>
            <a:endParaRPr lang="en" sz="1200" dirty="0">
              <a:latin typeface="Comic Sans MS"/>
              <a:ea typeface="Comic Sans MS"/>
              <a:cs typeface="Comic Sans MS"/>
              <a:sym typeface="Comic Sans MS"/>
            </a:endParaRPr>
          </a:p>
          <a:p>
            <a:pPr lvl="0" rtl="0">
              <a:buClr>
                <a:schemeClr val="dk1"/>
              </a:buClr>
              <a:buSzPct val="110000"/>
              <a:buFont typeface="Arial"/>
              <a:buNone/>
            </a:pPr>
            <a:r>
              <a:rPr lang="en" sz="1000" dirty="0"/>
              <a:t> </a:t>
            </a:r>
            <a:r>
              <a:rPr lang="en" sz="1100" dirty="0"/>
              <a:t> </a:t>
            </a:r>
          </a:p>
          <a:p>
            <a:endParaRPr lang="en" sz="1100" dirty="0"/>
          </a:p>
          <a:p>
            <a:endParaRPr lang="en" sz="1100" dirty="0"/>
          </a:p>
        </p:txBody>
      </p:sp>
      <p:pic>
        <p:nvPicPr>
          <p:cNvPr id="96" name="Shape 96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5925987" y="1209675"/>
            <a:ext cx="2619375" cy="174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Shape 97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5926000" y="3053805"/>
            <a:ext cx="2619374" cy="19563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11333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600450"/>
          </a:xfrm>
          <a:solidFill>
            <a:schemeClr val="bg1">
              <a:alpha val="80000"/>
            </a:schemeClr>
          </a:solidFill>
        </p:spPr>
        <p:txBody>
          <a:bodyPr>
            <a:normAutofit/>
          </a:bodyPr>
          <a:lstStyle/>
          <a:p>
            <a:r>
              <a:rPr lang="en-US" dirty="0" smtClean="0">
                <a:latin typeface="Helvetica"/>
                <a:cs typeface="Helvetica"/>
              </a:rPr>
              <a:t>Corn is the primary staple crop (beans #2)</a:t>
            </a:r>
          </a:p>
          <a:p>
            <a:pPr marL="952500" lvl="1" indent="-342900">
              <a:buFont typeface="Arial" panose="020B0604020202020204" pitchFamily="34" charset="0"/>
              <a:buChar char="•"/>
            </a:pPr>
            <a:r>
              <a:rPr lang="en-US" sz="2400" i="1" dirty="0" smtClean="0">
                <a:latin typeface="Helvetica"/>
                <a:cs typeface="Helvetica"/>
              </a:rPr>
              <a:t>Maize</a:t>
            </a:r>
            <a:r>
              <a:rPr lang="en-US" sz="2400" dirty="0" smtClean="0">
                <a:latin typeface="Helvetica"/>
                <a:cs typeface="Helvetica"/>
              </a:rPr>
              <a:t> (non-sweet corn) and </a:t>
            </a:r>
            <a:r>
              <a:rPr lang="en-US" sz="2400" i="1" dirty="0" err="1" smtClean="0">
                <a:latin typeface="Helvetica"/>
                <a:cs typeface="Helvetica"/>
              </a:rPr>
              <a:t>elote</a:t>
            </a:r>
            <a:r>
              <a:rPr lang="en-US" sz="2400" dirty="0" smtClean="0">
                <a:latin typeface="Helvetica"/>
                <a:cs typeface="Helvetica"/>
              </a:rPr>
              <a:t> (sweet corn)</a:t>
            </a:r>
          </a:p>
          <a:p>
            <a:pPr marL="952500" lvl="1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Helvetica"/>
                <a:cs typeface="Helvetica"/>
              </a:rPr>
              <a:t>C4 crop: drought tolerance </a:t>
            </a:r>
          </a:p>
          <a:p>
            <a:pPr marL="952500" lvl="1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Helvetica"/>
                <a:cs typeface="Helvetica"/>
              </a:rPr>
              <a:t>Low labor, no sophisticated processing required</a:t>
            </a:r>
          </a:p>
          <a:p>
            <a:pPr marL="952500" lvl="1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Helvetica"/>
                <a:cs typeface="Helvetica"/>
              </a:rPr>
              <a:t>80-90% of production is consumed locally ⇒ want to connect to markets</a:t>
            </a:r>
          </a:p>
          <a:p>
            <a:r>
              <a:rPr lang="en-US" dirty="0" smtClean="0">
                <a:latin typeface="Helvetica"/>
                <a:cs typeface="Helvetica"/>
              </a:rPr>
              <a:t>Typical Farming - Small rented plots </a:t>
            </a:r>
          </a:p>
        </p:txBody>
      </p:sp>
      <p:sp>
        <p:nvSpPr>
          <p:cNvPr id="5" name="Shape 69"/>
          <p:cNvSpPr txBox="1">
            <a:spLocks/>
          </p:cNvSpPr>
          <p:nvPr/>
        </p:nvSpPr>
        <p:spPr>
          <a:xfrm>
            <a:off x="0" y="0"/>
            <a:ext cx="9144000" cy="857400"/>
          </a:xfrm>
          <a:prstGeom prst="rect">
            <a:avLst/>
          </a:prstGeom>
          <a:solidFill>
            <a:schemeClr val="bg2"/>
          </a:solidFill>
        </p:spPr>
        <p:txBody>
          <a:bodyPr lIns="91425" tIns="91425" rIns="91425" bIns="91425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36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36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lt1"/>
              </a:buClr>
              <a:buSzPct val="100000"/>
              <a:buNone/>
              <a:defRPr sz="3600" b="1">
                <a:solidFill>
                  <a:schemeClr val="lt1"/>
                </a:solidFill>
              </a:defRPr>
            </a:lvl3pPr>
            <a:lvl4pPr marL="0" indent="228600">
              <a:buClr>
                <a:schemeClr val="lt1"/>
              </a:buClr>
              <a:buSzPct val="100000"/>
              <a:buNone/>
              <a:defRPr sz="3600" b="1">
                <a:solidFill>
                  <a:schemeClr val="lt1"/>
                </a:solidFill>
              </a:defRPr>
            </a:lvl4pPr>
            <a:lvl5pPr marL="0" indent="228600">
              <a:buClr>
                <a:schemeClr val="lt1"/>
              </a:buClr>
              <a:buSzPct val="100000"/>
              <a:buNone/>
              <a:defRPr sz="3600" b="1">
                <a:solidFill>
                  <a:schemeClr val="lt1"/>
                </a:solidFill>
              </a:defRPr>
            </a:lvl5pPr>
            <a:lvl6pPr marL="0" indent="228600">
              <a:buClr>
                <a:schemeClr val="lt1"/>
              </a:buClr>
              <a:buSzPct val="100000"/>
              <a:buNone/>
              <a:defRPr sz="3600" b="1">
                <a:solidFill>
                  <a:schemeClr val="lt1"/>
                </a:solidFill>
              </a:defRPr>
            </a:lvl6pPr>
            <a:lvl7pPr marL="0" indent="228600">
              <a:buClr>
                <a:schemeClr val="lt1"/>
              </a:buClr>
              <a:buSzPct val="100000"/>
              <a:buNone/>
              <a:defRPr sz="3600" b="1">
                <a:solidFill>
                  <a:schemeClr val="lt1"/>
                </a:solidFill>
              </a:defRPr>
            </a:lvl7pPr>
            <a:lvl8pPr marL="0" indent="228600">
              <a:buClr>
                <a:schemeClr val="lt1"/>
              </a:buClr>
              <a:buSzPct val="100000"/>
              <a:buNone/>
              <a:defRPr sz="3600" b="1">
                <a:solidFill>
                  <a:schemeClr val="lt1"/>
                </a:solidFill>
              </a:defRPr>
            </a:lvl8pPr>
            <a:lvl9pPr marL="0" indent="228600">
              <a:buClr>
                <a:schemeClr val="lt1"/>
              </a:buClr>
              <a:buSzPct val="1000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r>
              <a:rPr lang="en" dirty="0" smtClean="0">
                <a:latin typeface="Trebuchet MS"/>
                <a:ea typeface="Trebuchet MS"/>
                <a:cs typeface="Trebuchet MS"/>
                <a:sym typeface="Trebuchet MS"/>
              </a:rPr>
              <a:t>Guatemalan Agriculture: Corn</a:t>
            </a:r>
            <a:endParaRPr lang="en" dirty="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287645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>
            <a:spLocks noGrp="1"/>
          </p:cNvSpPr>
          <p:nvPr>
            <p:ph type="title"/>
          </p:nvPr>
        </p:nvSpPr>
        <p:spPr>
          <a:xfrm>
            <a:off x="0" y="133350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buNone/>
            </a:pPr>
            <a:r>
              <a:rPr lang="en" dirty="0"/>
              <a:t>Economics of Corn</a:t>
            </a:r>
          </a:p>
        </p:txBody>
      </p:sp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149249" y="1352550"/>
            <a:ext cx="1702649" cy="1032900"/>
          </a:xfrm>
          <a:prstGeom prst="rect">
            <a:avLst/>
          </a:prstGeom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buClr>
                <a:schemeClr val="dk1"/>
              </a:buClr>
              <a:buSzPct val="36666"/>
              <a:buFont typeface="Arial"/>
              <a:buNone/>
            </a:pPr>
            <a:r>
              <a:rPr lang="en" sz="2200" b="1" dirty="0"/>
              <a:t>Planting</a:t>
            </a:r>
          </a:p>
        </p:txBody>
      </p:sp>
      <p:sp>
        <p:nvSpPr>
          <p:cNvPr id="104" name="Shape 104"/>
          <p:cNvSpPr txBox="1"/>
          <p:nvPr/>
        </p:nvSpPr>
        <p:spPr>
          <a:xfrm>
            <a:off x="1876650" y="1221725"/>
            <a:ext cx="3657600" cy="457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  <p:sp>
        <p:nvSpPr>
          <p:cNvPr id="105" name="Shape 105"/>
          <p:cNvSpPr txBox="1">
            <a:spLocks noGrp="1"/>
          </p:cNvSpPr>
          <p:nvPr>
            <p:ph type="body" idx="2"/>
          </p:nvPr>
        </p:nvSpPr>
        <p:spPr>
          <a:xfrm>
            <a:off x="6931544" y="2495550"/>
            <a:ext cx="1822500" cy="1506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17500" rtl="0"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1400" dirty="0"/>
              <a:t>Consumption</a:t>
            </a:r>
          </a:p>
          <a:p>
            <a:pPr marL="457200" lvl="0" indent="-317500" rtl="0"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1400" dirty="0"/>
              <a:t>Sale at local markets</a:t>
            </a:r>
          </a:p>
        </p:txBody>
      </p:sp>
      <p:sp>
        <p:nvSpPr>
          <p:cNvPr id="106" name="Shape 106"/>
          <p:cNvSpPr txBox="1">
            <a:spLocks noGrp="1"/>
          </p:cNvSpPr>
          <p:nvPr>
            <p:ph type="body" idx="3"/>
          </p:nvPr>
        </p:nvSpPr>
        <p:spPr>
          <a:xfrm>
            <a:off x="1927225" y="1352550"/>
            <a:ext cx="2263775" cy="1032900"/>
          </a:xfrm>
          <a:prstGeom prst="rect">
            <a:avLst/>
          </a:prstGeom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buClr>
                <a:schemeClr val="dk1"/>
              </a:buClr>
              <a:buSzPct val="36666"/>
              <a:buFont typeface="Arial"/>
              <a:buNone/>
            </a:pPr>
            <a:r>
              <a:rPr lang="en" sz="2200" b="1" dirty="0"/>
              <a:t>Cultivation &amp; Harvesting</a:t>
            </a:r>
          </a:p>
        </p:txBody>
      </p:sp>
      <p:sp>
        <p:nvSpPr>
          <p:cNvPr id="107" name="Shape 107"/>
          <p:cNvSpPr txBox="1">
            <a:spLocks noGrp="1"/>
          </p:cNvSpPr>
          <p:nvPr>
            <p:ph type="body" idx="4"/>
          </p:nvPr>
        </p:nvSpPr>
        <p:spPr>
          <a:xfrm>
            <a:off x="2086649" y="2419350"/>
            <a:ext cx="2229299" cy="17207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17500" rtl="0"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1400" dirty="0"/>
              <a:t>Fertilizer</a:t>
            </a:r>
          </a:p>
          <a:p>
            <a:pPr marL="457200" lvl="0" indent="-317500" rtl="0"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1400" dirty="0"/>
              <a:t>Pesticide</a:t>
            </a:r>
          </a:p>
          <a:p>
            <a:pPr marL="457200" lvl="0" indent="-317500" rtl="0"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1400" dirty="0"/>
              <a:t>Irrigation</a:t>
            </a:r>
          </a:p>
          <a:p>
            <a:pPr marL="457200" lvl="0" indent="-317500" rtl="0"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1400" dirty="0"/>
              <a:t>Tools &amp; Supplies</a:t>
            </a:r>
          </a:p>
          <a:p>
            <a:pPr marL="457200" lvl="0" indent="-317500" rtl="0"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1400" dirty="0"/>
              <a:t>Labor</a:t>
            </a:r>
          </a:p>
          <a:p>
            <a:pPr marL="457200" lvl="0" indent="-317500" rtl="0"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1400" i="1" dirty="0"/>
              <a:t>Other…?</a:t>
            </a:r>
          </a:p>
          <a:p>
            <a:endParaRPr lang="en" sz="1400" i="1" dirty="0"/>
          </a:p>
        </p:txBody>
      </p:sp>
      <p:sp>
        <p:nvSpPr>
          <p:cNvPr id="108" name="Shape 108"/>
          <p:cNvSpPr txBox="1">
            <a:spLocks noGrp="1"/>
          </p:cNvSpPr>
          <p:nvPr>
            <p:ph type="body" idx="5"/>
          </p:nvPr>
        </p:nvSpPr>
        <p:spPr>
          <a:xfrm>
            <a:off x="6629400" y="1352550"/>
            <a:ext cx="2338875" cy="1032900"/>
          </a:xfrm>
          <a:prstGeom prst="rect">
            <a:avLst/>
          </a:prstGeom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buClr>
                <a:schemeClr val="dk1"/>
              </a:buClr>
              <a:buSzPct val="36666"/>
              <a:buFont typeface="Arial"/>
              <a:buNone/>
            </a:pPr>
            <a:r>
              <a:rPr lang="en" sz="2200" b="1" dirty="0" smtClean="0"/>
              <a:t>Consumption &amp;</a:t>
            </a:r>
          </a:p>
          <a:p>
            <a:pPr lvl="0" algn="ctr" rtl="0">
              <a:buClr>
                <a:schemeClr val="dk1"/>
              </a:buClr>
              <a:buSzPct val="36666"/>
              <a:buFont typeface="Arial"/>
              <a:buNone/>
            </a:pPr>
            <a:r>
              <a:rPr lang="en" sz="2200" b="1" dirty="0" smtClean="0"/>
              <a:t>Sale</a:t>
            </a:r>
            <a:endParaRPr lang="en" sz="2200" b="1" dirty="0"/>
          </a:p>
        </p:txBody>
      </p:sp>
      <p:sp>
        <p:nvSpPr>
          <p:cNvPr id="109" name="Shape 109"/>
          <p:cNvSpPr txBox="1">
            <a:spLocks noGrp="1"/>
          </p:cNvSpPr>
          <p:nvPr>
            <p:ph type="body" idx="6"/>
          </p:nvPr>
        </p:nvSpPr>
        <p:spPr>
          <a:xfrm>
            <a:off x="4328260" y="1352550"/>
            <a:ext cx="2148740" cy="1032900"/>
          </a:xfrm>
          <a:prstGeom prst="rect">
            <a:avLst/>
          </a:prstGeom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buClr>
                <a:schemeClr val="dk1"/>
              </a:buClr>
              <a:buSzPct val="36666"/>
              <a:buFont typeface="Arial"/>
              <a:buNone/>
            </a:pPr>
            <a:r>
              <a:rPr lang="en" sz="2200" b="1" dirty="0"/>
              <a:t>Processing</a:t>
            </a:r>
          </a:p>
          <a:p>
            <a:pPr lvl="0" algn="ctr" rtl="0">
              <a:buClr>
                <a:schemeClr val="dk1"/>
              </a:buClr>
              <a:buSzPct val="36666"/>
              <a:buFont typeface="Arial"/>
              <a:buNone/>
            </a:pPr>
            <a:r>
              <a:rPr lang="en" sz="2200" b="1" dirty="0"/>
              <a:t>&amp; Storage</a:t>
            </a:r>
          </a:p>
        </p:txBody>
      </p:sp>
      <p:sp>
        <p:nvSpPr>
          <p:cNvPr id="110" name="Shape 110"/>
          <p:cNvSpPr txBox="1">
            <a:spLocks noGrp="1"/>
          </p:cNvSpPr>
          <p:nvPr>
            <p:ph type="body" idx="7"/>
          </p:nvPr>
        </p:nvSpPr>
        <p:spPr>
          <a:xfrm>
            <a:off x="4591540" y="2419350"/>
            <a:ext cx="2229299" cy="13673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17500" rtl="0"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1400" dirty="0"/>
              <a:t>Sorting</a:t>
            </a:r>
          </a:p>
          <a:p>
            <a:pPr marL="457200" lvl="0" indent="-317500" rtl="0"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1400" dirty="0"/>
              <a:t>Drying</a:t>
            </a:r>
          </a:p>
          <a:p>
            <a:pPr marL="457200" lvl="0" indent="-317500" rtl="0"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1400" dirty="0"/>
              <a:t>Storing</a:t>
            </a:r>
          </a:p>
          <a:p>
            <a:pPr marL="457200" lvl="0" indent="-317500" rtl="0"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1400" dirty="0"/>
              <a:t>Processing</a:t>
            </a:r>
          </a:p>
          <a:p>
            <a:pPr marL="457200" lvl="0" indent="-317500" rtl="0"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1400" dirty="0"/>
              <a:t>Quality Control</a:t>
            </a:r>
          </a:p>
          <a:p>
            <a:pPr marL="457200" lvl="0" indent="-317500" rtl="0"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1400" dirty="0"/>
              <a:t>Transportation</a:t>
            </a:r>
          </a:p>
        </p:txBody>
      </p:sp>
      <p:sp>
        <p:nvSpPr>
          <p:cNvPr id="111" name="Shape 111"/>
          <p:cNvSpPr txBox="1">
            <a:spLocks noGrp="1"/>
          </p:cNvSpPr>
          <p:nvPr>
            <p:ph type="body" idx="8"/>
          </p:nvPr>
        </p:nvSpPr>
        <p:spPr>
          <a:xfrm>
            <a:off x="215443" y="2495550"/>
            <a:ext cx="1614600" cy="1506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17500" rtl="0"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1400" dirty="0" smtClean="0"/>
              <a:t>Credit $</a:t>
            </a:r>
          </a:p>
          <a:p>
            <a:pPr marL="457200" lvl="0" indent="-317500" rtl="0"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1400" dirty="0" smtClean="0"/>
              <a:t>Land</a:t>
            </a:r>
            <a:endParaRPr lang="en" sz="1400" dirty="0"/>
          </a:p>
          <a:p>
            <a:pPr marL="457200" lvl="0" indent="-317500" rtl="0"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1400" dirty="0"/>
              <a:t>Seed</a:t>
            </a:r>
          </a:p>
          <a:p>
            <a:pPr marL="457200" lvl="0" indent="-317500" rtl="0"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1400" dirty="0"/>
              <a:t>Labor</a:t>
            </a:r>
          </a:p>
          <a:p>
            <a:pPr marL="457200" lvl="0" indent="-317500" rtl="0"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1400" dirty="0"/>
              <a:t>Weather</a:t>
            </a:r>
          </a:p>
        </p:txBody>
      </p:sp>
      <p:sp>
        <p:nvSpPr>
          <p:cNvPr id="112" name="Shape 112"/>
          <p:cNvSpPr txBox="1"/>
          <p:nvPr/>
        </p:nvSpPr>
        <p:spPr>
          <a:xfrm>
            <a:off x="228600" y="4019550"/>
            <a:ext cx="8686800" cy="9906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lIns="91425" tIns="91425" rIns="91425" bIns="91425" anchor="t" anchorCtr="0">
            <a:noAutofit/>
          </a:bodyPr>
          <a:lstStyle/>
          <a:p>
            <a:pPr marL="139700" lvl="0" rtl="0">
              <a:buClr>
                <a:srgbClr val="000000"/>
              </a:buClr>
              <a:buSzPct val="100000"/>
            </a:pPr>
            <a:r>
              <a:rPr lang="en" b="1" i="1" dirty="0" smtClean="0">
                <a:solidFill>
                  <a:schemeClr val="tx1"/>
                </a:solidFill>
              </a:rPr>
              <a:t>Quick Facts…</a:t>
            </a:r>
          </a:p>
          <a:p>
            <a:pPr marL="457200" lvl="0" indent="-317500" rtl="0"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" dirty="0" smtClean="0">
                <a:solidFill>
                  <a:srgbClr val="2388DB"/>
                </a:solidFill>
              </a:rPr>
              <a:t>90</a:t>
            </a:r>
            <a:r>
              <a:rPr lang="en" dirty="0">
                <a:solidFill>
                  <a:srgbClr val="2388DB"/>
                </a:solidFill>
              </a:rPr>
              <a:t>% of current corn </a:t>
            </a:r>
            <a:r>
              <a:rPr lang="en" dirty="0" smtClean="0">
                <a:solidFill>
                  <a:srgbClr val="2388DB"/>
                </a:solidFill>
              </a:rPr>
              <a:t>yield </a:t>
            </a:r>
            <a:r>
              <a:rPr lang="en" dirty="0">
                <a:solidFill>
                  <a:srgbClr val="2388DB"/>
                </a:solidFill>
              </a:rPr>
              <a:t>is consumed, 10% is saved for seed for next year’s crop</a:t>
            </a:r>
          </a:p>
          <a:p>
            <a:pPr marL="457200" lvl="0" indent="-317500"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" dirty="0">
                <a:solidFill>
                  <a:srgbClr val="2388DB"/>
                </a:solidFill>
              </a:rPr>
              <a:t>Corn is only </a:t>
            </a:r>
            <a:r>
              <a:rPr lang="en" dirty="0" smtClean="0">
                <a:solidFill>
                  <a:srgbClr val="2388DB"/>
                </a:solidFill>
              </a:rPr>
              <a:t>sold to market </a:t>
            </a:r>
            <a:r>
              <a:rPr lang="en" dirty="0">
                <a:solidFill>
                  <a:srgbClr val="2388DB"/>
                </a:solidFill>
              </a:rPr>
              <a:t>in years of high </a:t>
            </a:r>
            <a:r>
              <a:rPr lang="en" dirty="0" smtClean="0">
                <a:solidFill>
                  <a:srgbClr val="2388DB"/>
                </a:solidFill>
              </a:rPr>
              <a:t>yield</a:t>
            </a:r>
          </a:p>
          <a:p>
            <a:pPr marL="457200" lvl="0" indent="-317500"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" dirty="0" smtClean="0">
                <a:solidFill>
                  <a:srgbClr val="2388DB"/>
                </a:solidFill>
              </a:rPr>
              <a:t>Corn is low-risk for our beneficiaries – They have the tools, knowledge, and habits</a:t>
            </a:r>
            <a:endParaRPr lang="en" dirty="0">
              <a:solidFill>
                <a:srgbClr val="2388DB"/>
              </a:solidFill>
            </a:endParaRPr>
          </a:p>
        </p:txBody>
      </p:sp>
      <p:sp>
        <p:nvSpPr>
          <p:cNvPr id="113" name="Shape 113"/>
          <p:cNvSpPr/>
          <p:nvPr/>
        </p:nvSpPr>
        <p:spPr>
          <a:xfrm>
            <a:off x="1617150" y="2880451"/>
            <a:ext cx="469499" cy="377099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19050" cap="flat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buNone/>
            </a:pPr>
            <a:r>
              <a:rPr lang="en"/>
              <a:t> </a:t>
            </a:r>
          </a:p>
        </p:txBody>
      </p:sp>
      <p:sp>
        <p:nvSpPr>
          <p:cNvPr id="114" name="Shape 114"/>
          <p:cNvSpPr/>
          <p:nvPr/>
        </p:nvSpPr>
        <p:spPr>
          <a:xfrm>
            <a:off x="6477000" y="2800350"/>
            <a:ext cx="469499" cy="377099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19050" cap="flat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15" name="Shape 115"/>
          <p:cNvSpPr/>
          <p:nvPr/>
        </p:nvSpPr>
        <p:spPr>
          <a:xfrm>
            <a:off x="4038600" y="2880451"/>
            <a:ext cx="469499" cy="377099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19050" cap="flat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>
            <a:spLocks noGrp="1"/>
          </p:cNvSpPr>
          <p:nvPr>
            <p:ph type="title"/>
          </p:nvPr>
        </p:nvSpPr>
        <p:spPr>
          <a:xfrm>
            <a:off x="0" y="114150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buNone/>
            </a:pPr>
            <a:r>
              <a:rPr lang="en" dirty="0"/>
              <a:t>Economics of </a:t>
            </a:r>
            <a:r>
              <a:rPr lang="en" dirty="0" smtClean="0"/>
              <a:t>Amaranth</a:t>
            </a:r>
            <a:endParaRPr lang="en" dirty="0"/>
          </a:p>
        </p:txBody>
      </p:sp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149249" y="1352550"/>
            <a:ext cx="1702649" cy="1032900"/>
          </a:xfrm>
          <a:prstGeom prst="rect">
            <a:avLst/>
          </a:prstGeom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buClr>
                <a:schemeClr val="dk1"/>
              </a:buClr>
              <a:buSzPct val="36666"/>
              <a:buFont typeface="Arial"/>
              <a:buNone/>
            </a:pPr>
            <a:r>
              <a:rPr lang="en" sz="2200" b="1" dirty="0"/>
              <a:t>Planting</a:t>
            </a:r>
          </a:p>
        </p:txBody>
      </p:sp>
      <p:sp>
        <p:nvSpPr>
          <p:cNvPr id="104" name="Shape 104"/>
          <p:cNvSpPr txBox="1"/>
          <p:nvPr/>
        </p:nvSpPr>
        <p:spPr>
          <a:xfrm>
            <a:off x="1876650" y="1221725"/>
            <a:ext cx="3657600" cy="457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  <p:sp>
        <p:nvSpPr>
          <p:cNvPr id="105" name="Shape 105"/>
          <p:cNvSpPr txBox="1">
            <a:spLocks noGrp="1"/>
          </p:cNvSpPr>
          <p:nvPr>
            <p:ph type="body" idx="4294967295"/>
          </p:nvPr>
        </p:nvSpPr>
        <p:spPr>
          <a:xfrm>
            <a:off x="6931544" y="2495550"/>
            <a:ext cx="1822500" cy="1506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175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1400" dirty="0"/>
              <a:t>Consumption</a:t>
            </a:r>
          </a:p>
          <a:p>
            <a:pPr marL="457200" lvl="0" indent="-3175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1400" dirty="0"/>
              <a:t>Sale at local markets</a:t>
            </a:r>
          </a:p>
        </p:txBody>
      </p:sp>
      <p:sp>
        <p:nvSpPr>
          <p:cNvPr id="106" name="Shape 106"/>
          <p:cNvSpPr txBox="1">
            <a:spLocks noGrp="1"/>
          </p:cNvSpPr>
          <p:nvPr>
            <p:ph type="body" idx="4294967295"/>
          </p:nvPr>
        </p:nvSpPr>
        <p:spPr>
          <a:xfrm>
            <a:off x="1927225" y="1352550"/>
            <a:ext cx="2263775" cy="1032900"/>
          </a:xfrm>
          <a:prstGeom prst="rect">
            <a:avLst/>
          </a:prstGeom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buClr>
                <a:schemeClr val="dk1"/>
              </a:buClr>
              <a:buSzPct val="36666"/>
              <a:buFont typeface="Arial"/>
              <a:buNone/>
            </a:pPr>
            <a:r>
              <a:rPr lang="en" sz="2200" b="1" dirty="0"/>
              <a:t>Cultivation &amp; Harvesting</a:t>
            </a:r>
          </a:p>
        </p:txBody>
      </p:sp>
      <p:sp>
        <p:nvSpPr>
          <p:cNvPr id="107" name="Shape 107"/>
          <p:cNvSpPr txBox="1">
            <a:spLocks noGrp="1"/>
          </p:cNvSpPr>
          <p:nvPr>
            <p:ph type="body" idx="4294967295"/>
          </p:nvPr>
        </p:nvSpPr>
        <p:spPr>
          <a:xfrm>
            <a:off x="2086649" y="2343150"/>
            <a:ext cx="2229299" cy="17207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175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1400" dirty="0"/>
              <a:t>Fertilizer</a:t>
            </a:r>
          </a:p>
          <a:p>
            <a:pPr marL="457200" lvl="0" indent="-3175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1400" dirty="0"/>
              <a:t>Pesticide</a:t>
            </a:r>
          </a:p>
          <a:p>
            <a:pPr marL="457200" lvl="0" indent="-3175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1400" dirty="0"/>
              <a:t>Irrigation</a:t>
            </a:r>
          </a:p>
          <a:p>
            <a:pPr marL="457200" lvl="0" indent="-3175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1400" dirty="0"/>
              <a:t>Tools &amp; Supplies</a:t>
            </a:r>
          </a:p>
          <a:p>
            <a:pPr marL="457200" lvl="0" indent="-3175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1400" dirty="0"/>
              <a:t>Labor</a:t>
            </a:r>
          </a:p>
          <a:p>
            <a:pPr marL="457200" lvl="0" indent="-3175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1400" i="1" dirty="0"/>
              <a:t>Other…?</a:t>
            </a:r>
          </a:p>
          <a:p>
            <a:endParaRPr lang="en" sz="1400" i="1" dirty="0"/>
          </a:p>
        </p:txBody>
      </p:sp>
      <p:sp>
        <p:nvSpPr>
          <p:cNvPr id="108" name="Shape 108"/>
          <p:cNvSpPr txBox="1">
            <a:spLocks noGrp="1"/>
          </p:cNvSpPr>
          <p:nvPr>
            <p:ph type="body" idx="4294967295"/>
          </p:nvPr>
        </p:nvSpPr>
        <p:spPr>
          <a:xfrm>
            <a:off x="6629400" y="1352550"/>
            <a:ext cx="2338875" cy="1032900"/>
          </a:xfrm>
          <a:prstGeom prst="rect">
            <a:avLst/>
          </a:prstGeom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buClr>
                <a:schemeClr val="dk1"/>
              </a:buClr>
              <a:buSzPct val="36666"/>
              <a:buFont typeface="Arial"/>
              <a:buNone/>
            </a:pPr>
            <a:r>
              <a:rPr lang="en" sz="2200" b="1" dirty="0" smtClean="0"/>
              <a:t>Consumption &amp;</a:t>
            </a:r>
          </a:p>
          <a:p>
            <a:pPr lvl="0" algn="ctr" rtl="0">
              <a:buClr>
                <a:schemeClr val="dk1"/>
              </a:buClr>
              <a:buSzPct val="36666"/>
              <a:buFont typeface="Arial"/>
              <a:buNone/>
            </a:pPr>
            <a:r>
              <a:rPr lang="en" sz="2200" b="1" dirty="0" smtClean="0"/>
              <a:t>Sale</a:t>
            </a:r>
            <a:endParaRPr lang="en" sz="2200" b="1" dirty="0"/>
          </a:p>
        </p:txBody>
      </p:sp>
      <p:sp>
        <p:nvSpPr>
          <p:cNvPr id="109" name="Shape 109"/>
          <p:cNvSpPr txBox="1">
            <a:spLocks noGrp="1"/>
          </p:cNvSpPr>
          <p:nvPr>
            <p:ph type="body" idx="4294967295"/>
          </p:nvPr>
        </p:nvSpPr>
        <p:spPr>
          <a:xfrm>
            <a:off x="4328260" y="1352550"/>
            <a:ext cx="2148740" cy="1032900"/>
          </a:xfrm>
          <a:prstGeom prst="rect">
            <a:avLst/>
          </a:prstGeom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buClr>
                <a:schemeClr val="dk1"/>
              </a:buClr>
              <a:buSzPct val="36666"/>
              <a:buFont typeface="Arial"/>
              <a:buNone/>
            </a:pPr>
            <a:r>
              <a:rPr lang="en" sz="2200" b="1" dirty="0"/>
              <a:t>Processing</a:t>
            </a:r>
          </a:p>
          <a:p>
            <a:pPr lvl="0" algn="ctr" rtl="0">
              <a:buClr>
                <a:schemeClr val="dk1"/>
              </a:buClr>
              <a:buSzPct val="36666"/>
              <a:buFont typeface="Arial"/>
              <a:buNone/>
            </a:pPr>
            <a:r>
              <a:rPr lang="en" sz="2200" b="1" dirty="0"/>
              <a:t>&amp; Storage</a:t>
            </a:r>
          </a:p>
        </p:txBody>
      </p:sp>
      <p:sp>
        <p:nvSpPr>
          <p:cNvPr id="110" name="Shape 110"/>
          <p:cNvSpPr txBox="1">
            <a:spLocks noGrp="1"/>
          </p:cNvSpPr>
          <p:nvPr>
            <p:ph type="body" idx="4294967295"/>
          </p:nvPr>
        </p:nvSpPr>
        <p:spPr>
          <a:xfrm>
            <a:off x="4591540" y="2343150"/>
            <a:ext cx="2229299" cy="1981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175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1400" dirty="0"/>
              <a:t>Sorting</a:t>
            </a:r>
          </a:p>
          <a:p>
            <a:pPr marL="457200" lvl="0" indent="-3175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1400" dirty="0"/>
              <a:t>Drying</a:t>
            </a:r>
          </a:p>
          <a:p>
            <a:pPr marL="457200" lvl="0" indent="-3175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1400" dirty="0"/>
              <a:t>Storing</a:t>
            </a:r>
          </a:p>
          <a:p>
            <a:pPr marL="457200" lvl="0" indent="-3175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1400" dirty="0" smtClean="0"/>
              <a:t>Processing</a:t>
            </a:r>
          </a:p>
          <a:p>
            <a:pPr marL="457200" lvl="0" indent="-3175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1400" b="1" i="1" dirty="0" smtClean="0"/>
              <a:t>POPPING</a:t>
            </a:r>
            <a:endParaRPr lang="en" sz="1400" b="1" i="1" dirty="0"/>
          </a:p>
          <a:p>
            <a:pPr marL="457200" lvl="0" indent="-3175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1400" dirty="0"/>
              <a:t>Quality Control</a:t>
            </a:r>
          </a:p>
          <a:p>
            <a:pPr marL="457200" lvl="0" indent="-3175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1400" dirty="0"/>
              <a:t>Transportation</a:t>
            </a:r>
          </a:p>
        </p:txBody>
      </p:sp>
      <p:sp>
        <p:nvSpPr>
          <p:cNvPr id="111" name="Shape 111"/>
          <p:cNvSpPr txBox="1">
            <a:spLocks noGrp="1"/>
          </p:cNvSpPr>
          <p:nvPr>
            <p:ph type="body" idx="4294967295"/>
          </p:nvPr>
        </p:nvSpPr>
        <p:spPr>
          <a:xfrm>
            <a:off x="215443" y="2419350"/>
            <a:ext cx="1614600" cy="1295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175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1400" dirty="0" smtClean="0"/>
              <a:t>Credit $</a:t>
            </a:r>
          </a:p>
          <a:p>
            <a:pPr marL="457200" lvl="0" indent="-3175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1400" dirty="0" smtClean="0"/>
              <a:t>Land</a:t>
            </a:r>
            <a:endParaRPr lang="en" sz="1400" dirty="0"/>
          </a:p>
          <a:p>
            <a:pPr marL="457200" lvl="0" indent="-3175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1400" dirty="0"/>
              <a:t>Seed</a:t>
            </a:r>
          </a:p>
          <a:p>
            <a:pPr marL="457200" lvl="0" indent="-3175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1400" dirty="0"/>
              <a:t>Labor</a:t>
            </a:r>
          </a:p>
          <a:p>
            <a:pPr marL="457200" lvl="0" indent="-3175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1400" dirty="0"/>
              <a:t>Weather</a:t>
            </a:r>
          </a:p>
        </p:txBody>
      </p:sp>
      <p:sp>
        <p:nvSpPr>
          <p:cNvPr id="113" name="Shape 113"/>
          <p:cNvSpPr/>
          <p:nvPr/>
        </p:nvSpPr>
        <p:spPr>
          <a:xfrm>
            <a:off x="1617150" y="2880451"/>
            <a:ext cx="469499" cy="377099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19050" cap="flat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buNone/>
            </a:pPr>
            <a:r>
              <a:rPr lang="en"/>
              <a:t> </a:t>
            </a:r>
          </a:p>
        </p:txBody>
      </p:sp>
      <p:sp>
        <p:nvSpPr>
          <p:cNvPr id="114" name="Shape 114"/>
          <p:cNvSpPr/>
          <p:nvPr/>
        </p:nvSpPr>
        <p:spPr>
          <a:xfrm>
            <a:off x="6477000" y="2800350"/>
            <a:ext cx="469499" cy="377099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19050" cap="flat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15" name="Shape 115"/>
          <p:cNvSpPr/>
          <p:nvPr/>
        </p:nvSpPr>
        <p:spPr>
          <a:xfrm>
            <a:off x="4038600" y="2880451"/>
            <a:ext cx="469499" cy="377099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19050" cap="flat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6" name="Shape 130"/>
          <p:cNvSpPr txBox="1"/>
          <p:nvPr/>
        </p:nvSpPr>
        <p:spPr>
          <a:xfrm>
            <a:off x="160950" y="4019550"/>
            <a:ext cx="8822100" cy="1284625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buNone/>
            </a:pPr>
            <a:r>
              <a:rPr lang="en" b="1" u="sng" dirty="0" smtClean="0">
                <a:solidFill>
                  <a:schemeClr val="tx1"/>
                </a:solidFill>
              </a:rPr>
              <a:t>Example: Amaranth in </a:t>
            </a:r>
            <a:r>
              <a:rPr lang="en" b="1" u="sng" dirty="0" smtClean="0">
                <a:solidFill>
                  <a:schemeClr val="accent1">
                    <a:lumMod val="50000"/>
                  </a:schemeClr>
                </a:solidFill>
              </a:rPr>
              <a:t>Mexico</a:t>
            </a:r>
          </a:p>
          <a:p>
            <a:pPr lvl="0" rtl="0">
              <a:buNone/>
            </a:pPr>
            <a:endParaRPr lang="en" b="1" u="sng" dirty="0">
              <a:solidFill>
                <a:schemeClr val="dk2"/>
              </a:solidFill>
            </a:endParaRPr>
          </a:p>
          <a:p>
            <a:pPr lvl="0" rtl="0">
              <a:buNone/>
            </a:pPr>
            <a:r>
              <a:rPr lang="en" dirty="0">
                <a:solidFill>
                  <a:schemeClr val="dk2"/>
                </a:solidFill>
              </a:rPr>
              <a:t>Sale Price		x	</a:t>
            </a:r>
            <a:r>
              <a:rPr lang="en" dirty="0" smtClean="0">
                <a:solidFill>
                  <a:schemeClr val="dk2"/>
                </a:solidFill>
              </a:rPr>
              <a:t>Yield</a:t>
            </a:r>
            <a:r>
              <a:rPr lang="en" dirty="0">
                <a:solidFill>
                  <a:schemeClr val="dk2"/>
                </a:solidFill>
              </a:rPr>
              <a:t>		</a:t>
            </a:r>
            <a:r>
              <a:rPr lang="en" dirty="0" smtClean="0">
                <a:solidFill>
                  <a:schemeClr val="dk2"/>
                </a:solidFill>
              </a:rPr>
              <a:t>-</a:t>
            </a:r>
            <a:r>
              <a:rPr lang="en" dirty="0">
                <a:solidFill>
                  <a:schemeClr val="dk2"/>
                </a:solidFill>
              </a:rPr>
              <a:t>	</a:t>
            </a:r>
            <a:r>
              <a:rPr lang="en" dirty="0" smtClean="0">
                <a:solidFill>
                  <a:schemeClr val="dk2"/>
                </a:solidFill>
              </a:rPr>
              <a:t>Total </a:t>
            </a:r>
            <a:r>
              <a:rPr lang="en" dirty="0">
                <a:solidFill>
                  <a:schemeClr val="dk2"/>
                </a:solidFill>
              </a:rPr>
              <a:t>Costs		</a:t>
            </a:r>
            <a:r>
              <a:rPr lang="en" dirty="0" smtClean="0">
                <a:solidFill>
                  <a:schemeClr val="dk2"/>
                </a:solidFill>
              </a:rPr>
              <a:t>= Profit</a:t>
            </a:r>
          </a:p>
          <a:p>
            <a:pPr lvl="0" rtl="0">
              <a:buNone/>
            </a:pPr>
            <a:r>
              <a:rPr lang="en" dirty="0" smtClean="0">
                <a:solidFill>
                  <a:schemeClr val="dk2"/>
                </a:solidFill>
              </a:rPr>
              <a:t>$2/kilo			1200 kilo/ha		$1400/ha		   $1000/ha</a:t>
            </a:r>
            <a:endParaRPr lang="en" dirty="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9207580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 txBox="1">
            <a:spLocks noGrp="1"/>
          </p:cNvSpPr>
          <p:nvPr>
            <p:ph type="title"/>
          </p:nvPr>
        </p:nvSpPr>
        <p:spPr>
          <a:xfrm>
            <a:off x="457200" y="2532553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buNone/>
            </a:pPr>
            <a:r>
              <a:rPr lang="en">
                <a:solidFill>
                  <a:schemeClr val="dk2"/>
                </a:solidFill>
              </a:rPr>
              <a:t>Markets</a:t>
            </a:r>
          </a:p>
        </p:txBody>
      </p:sp>
      <p:sp>
        <p:nvSpPr>
          <p:cNvPr id="156" name="Shape 156"/>
          <p:cNvSpPr txBox="1">
            <a:spLocks noGrp="1"/>
          </p:cNvSpPr>
          <p:nvPr>
            <p:ph type="body" idx="1"/>
          </p:nvPr>
        </p:nvSpPr>
        <p:spPr>
          <a:xfrm>
            <a:off x="12819" y="4476750"/>
            <a:ext cx="8229600" cy="5195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" sz="2800" dirty="0" smtClean="0">
                <a:solidFill>
                  <a:srgbClr val="00B050"/>
                </a:solidFill>
              </a:rPr>
              <a:t>Domestic &amp; International Markets</a:t>
            </a:r>
            <a:endParaRPr lang="en" sz="2800" dirty="0">
              <a:solidFill>
                <a:srgbClr val="00B05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19050"/>
            <a:ext cx="7010400" cy="4381500"/>
          </a:xfrm>
          <a:prstGeom prst="rect">
            <a:avLst/>
          </a:prstGeom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 txBox="1">
            <a:spLocks noGrp="1"/>
          </p:cNvSpPr>
          <p:nvPr>
            <p:ph type="title"/>
          </p:nvPr>
        </p:nvSpPr>
        <p:spPr>
          <a:xfrm>
            <a:off x="0" y="133350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buNone/>
            </a:pPr>
            <a:r>
              <a:rPr lang="en" dirty="0"/>
              <a:t>Domestic </a:t>
            </a:r>
            <a:r>
              <a:rPr lang="en" dirty="0" smtClean="0"/>
              <a:t>Markets: Hypotheses</a:t>
            </a:r>
            <a:endParaRPr lang="en" dirty="0"/>
          </a:p>
        </p:txBody>
      </p:sp>
      <p:sp>
        <p:nvSpPr>
          <p:cNvPr id="162" name="Shape 162"/>
          <p:cNvSpPr txBox="1">
            <a:spLocks noGrp="1"/>
          </p:cNvSpPr>
          <p:nvPr>
            <p:ph type="body" idx="1"/>
          </p:nvPr>
        </p:nvSpPr>
        <p:spPr>
          <a:xfrm>
            <a:off x="0" y="1200150"/>
            <a:ext cx="9067800" cy="3725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93700" rtl="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 sz="2400" dirty="0"/>
              <a:t>Domestic </a:t>
            </a:r>
            <a:r>
              <a:rPr lang="en" sz="2400" dirty="0" smtClean="0"/>
              <a:t>amaranth sales are </a:t>
            </a:r>
            <a:r>
              <a:rPr lang="en" sz="2400" dirty="0"/>
              <a:t>primarily </a:t>
            </a:r>
            <a:r>
              <a:rPr lang="en" sz="2400" dirty="0" smtClean="0"/>
              <a:t>specialtiy</a:t>
            </a:r>
          </a:p>
          <a:p>
            <a:pPr marL="63500" lvl="0" indent="0" rtl="0">
              <a:buClr>
                <a:schemeClr val="dk1"/>
              </a:buClr>
              <a:buSzPct val="166666"/>
            </a:pPr>
            <a:r>
              <a:rPr lang="en-US" sz="2400" dirty="0" smtClean="0"/>
              <a:t>     s</a:t>
            </a:r>
            <a:r>
              <a:rPr lang="en" sz="2400" dirty="0" smtClean="0"/>
              <a:t>tores (Expats,etc)</a:t>
            </a:r>
            <a:endParaRPr lang="en" sz="2400" dirty="0"/>
          </a:p>
          <a:p>
            <a:pPr marL="457200" lvl="0" indent="-393700" rtl="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 sz="2400" dirty="0"/>
              <a:t>Through creative partnerships (govt, church, communities</a:t>
            </a:r>
            <a:r>
              <a:rPr lang="en" sz="2400" dirty="0" smtClean="0"/>
              <a:t>), we may </a:t>
            </a:r>
            <a:r>
              <a:rPr lang="en" sz="2400" dirty="0"/>
              <a:t>be able to </a:t>
            </a:r>
            <a:r>
              <a:rPr lang="en" sz="2400" dirty="0" smtClean="0"/>
              <a:t>boost demand &amp; expand market</a:t>
            </a:r>
            <a:endParaRPr lang="en" sz="2400" dirty="0"/>
          </a:p>
          <a:p>
            <a:pPr marL="457200" lvl="0" indent="-393700" rtl="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 sz="2400" dirty="0"/>
              <a:t>May be able to capture more of the value chain with post-processing</a:t>
            </a:r>
          </a:p>
          <a:p>
            <a:pPr marL="914400" lvl="1" indent="-393700" rtl="0">
              <a:buClr>
                <a:schemeClr val="dk1"/>
              </a:buClr>
              <a:buSzPct val="100000"/>
              <a:buFont typeface="Courier New"/>
              <a:buChar char="o"/>
            </a:pPr>
            <a:r>
              <a:rPr lang="en" i="1" dirty="0"/>
              <a:t>Equipment would help</a:t>
            </a:r>
          </a:p>
          <a:p>
            <a:pPr marL="457200" lvl="0" indent="-393700" rtl="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 sz="2400" dirty="0" smtClean="0"/>
              <a:t>Farmers may </a:t>
            </a:r>
            <a:r>
              <a:rPr lang="en" sz="2400" dirty="0"/>
              <a:t>be able to utilize intermediaries in place for high yield corn seasons</a:t>
            </a:r>
          </a:p>
          <a:p>
            <a:endParaRPr lang="en" sz="2600" dirty="0"/>
          </a:p>
        </p:txBody>
      </p:sp>
      <p:pic>
        <p:nvPicPr>
          <p:cNvPr id="163" name="Shape 163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7487675" y="0"/>
            <a:ext cx="1656324" cy="217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 txBox="1">
            <a:spLocks noGrp="1"/>
          </p:cNvSpPr>
          <p:nvPr>
            <p:ph type="title"/>
          </p:nvPr>
        </p:nvSpPr>
        <p:spPr>
          <a:xfrm>
            <a:off x="0" y="57150"/>
            <a:ext cx="91440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buNone/>
            </a:pPr>
            <a:r>
              <a:rPr lang="en" dirty="0" smtClean="0"/>
              <a:t>Domestic Markets: Potential Challenges</a:t>
            </a:r>
            <a:endParaRPr lang="en" dirty="0"/>
          </a:p>
        </p:txBody>
      </p:sp>
      <p:sp>
        <p:nvSpPr>
          <p:cNvPr id="169" name="Shape 169"/>
          <p:cNvSpPr txBox="1">
            <a:spLocks noGrp="1"/>
          </p:cNvSpPr>
          <p:nvPr>
            <p:ph type="body" idx="1"/>
          </p:nvPr>
        </p:nvSpPr>
        <p:spPr>
          <a:xfrm>
            <a:off x="0" y="1200150"/>
            <a:ext cx="9067800" cy="3725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93700" rtl="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 sz="2400" dirty="0"/>
              <a:t>May be issues with infrastructure</a:t>
            </a:r>
          </a:p>
          <a:p>
            <a:pPr marL="914400" lvl="1" indent="-393700" rtl="0">
              <a:buClr>
                <a:schemeClr val="dk1"/>
              </a:buClr>
              <a:buSzPct val="100000"/>
              <a:buFont typeface="Courier New"/>
              <a:buChar char="o"/>
            </a:pPr>
            <a:r>
              <a:rPr lang="en" dirty="0"/>
              <a:t>Intermediaries/transportation networks may not be firmly established due to local consumption</a:t>
            </a:r>
          </a:p>
          <a:p>
            <a:pPr marL="914400" lvl="1" indent="-393700" rtl="0">
              <a:buClr>
                <a:schemeClr val="dk1"/>
              </a:buClr>
              <a:buSzPct val="100000"/>
              <a:buFont typeface="Courier New"/>
              <a:buChar char="o"/>
            </a:pPr>
            <a:r>
              <a:rPr lang="en" dirty="0"/>
              <a:t>Food </a:t>
            </a:r>
            <a:r>
              <a:rPr lang="en" dirty="0" smtClean="0"/>
              <a:t>is currently </a:t>
            </a:r>
            <a:r>
              <a:rPr lang="en" dirty="0"/>
              <a:t>sold only when yields are high</a:t>
            </a:r>
          </a:p>
          <a:p>
            <a:pPr marL="457200" lvl="0" indent="-393700" rtl="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 sz="2400" dirty="0"/>
              <a:t>If farmers are only growing a portion of their fields as amaranth, distance may be prohibitive</a:t>
            </a:r>
          </a:p>
          <a:p>
            <a:pPr marL="457200" lvl="0" indent="-393700" rtl="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 sz="2400" dirty="0"/>
              <a:t>Oversight by the Ministerio de Agricultura, Ganadería y Alimentación de </a:t>
            </a:r>
            <a:r>
              <a:rPr lang="en" sz="2400" dirty="0" smtClean="0"/>
              <a:t>Guatemala</a:t>
            </a:r>
          </a:p>
          <a:p>
            <a:pPr marL="457200" lvl="0" indent="-393700" rtl="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 sz="2400" dirty="0" smtClean="0"/>
              <a:t>Other Risks</a:t>
            </a:r>
            <a:endParaRPr lang="en" sz="2400" dirty="0"/>
          </a:p>
          <a:p>
            <a:endParaRPr lang="en" sz="2600" dirty="0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000000"/>
                </a:solidFill>
                <a:latin typeface="Helvetica"/>
                <a:cs typeface="Helvetica"/>
              </a:rPr>
              <a:t>Current Exp</a:t>
            </a:r>
            <a:r>
              <a:rPr lang="en-US" dirty="0" smtClean="0">
                <a:solidFill>
                  <a:srgbClr val="000000"/>
                </a:solidFill>
                <a:latin typeface="Helvetica"/>
                <a:cs typeface="Helvetica"/>
              </a:rPr>
              <a:t>ort Picture</a:t>
            </a:r>
            <a:endParaRPr lang="en-US" dirty="0">
              <a:solidFill>
                <a:srgbClr val="000000"/>
              </a:solidFill>
              <a:latin typeface="Helvetica"/>
              <a:cs typeface="Helvetica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latin typeface="Helvetica"/>
                <a:cs typeface="Helvetica"/>
              </a:rPr>
              <a:t>Exports – $9.2 Billion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pPr lvl="0"/>
            <a:r>
              <a:rPr lang="en-US" dirty="0" smtClean="0">
                <a:latin typeface="Helvetica"/>
                <a:cs typeface="Helvetica"/>
              </a:rPr>
              <a:t>Export partners</a:t>
            </a:r>
          </a:p>
          <a:p>
            <a:pPr lvl="1"/>
            <a:r>
              <a:rPr lang="en-US" dirty="0" smtClean="0">
                <a:latin typeface="Helvetica"/>
                <a:cs typeface="Helvetica"/>
              </a:rPr>
              <a:t>US </a:t>
            </a:r>
            <a:r>
              <a:rPr lang="en-US" dirty="0">
                <a:latin typeface="Helvetica"/>
                <a:cs typeface="Helvetica"/>
              </a:rPr>
              <a:t>40.2%, El Salvador 11.1%, Honduras 8%, Mexico 5.5%, Nicaragua 4.7%, Costa Rica 4.3% </a:t>
            </a:r>
            <a:endParaRPr lang="en-US" dirty="0" smtClean="0">
              <a:latin typeface="Helvetica"/>
              <a:cs typeface="Helvetica"/>
            </a:endParaRPr>
          </a:p>
          <a:p>
            <a:r>
              <a:rPr lang="en-US" dirty="0" smtClean="0">
                <a:latin typeface="Helvetica"/>
                <a:cs typeface="Helvetica"/>
              </a:rPr>
              <a:t>Export Agriculture</a:t>
            </a:r>
          </a:p>
          <a:p>
            <a:pPr lvl="1"/>
            <a:r>
              <a:rPr lang="en-US" dirty="0" smtClean="0">
                <a:latin typeface="Helvetica"/>
                <a:cs typeface="Helvetica"/>
              </a:rPr>
              <a:t>12% sugar, 9% coffee, 6% bananas, 3.4% nutmeg*</a:t>
            </a:r>
            <a:endParaRPr lang="en-US" dirty="0">
              <a:latin typeface="Helvetica"/>
              <a:cs typeface="Helvetica"/>
            </a:endParaRPr>
          </a:p>
          <a:p>
            <a:pPr lvl="1"/>
            <a:endParaRPr lang="en-US" dirty="0" smtClean="0">
              <a:latin typeface="Helvetica"/>
              <a:cs typeface="Helvetica"/>
            </a:endParaRPr>
          </a:p>
          <a:p>
            <a:pPr lvl="1"/>
            <a:endParaRPr lang="en-US" dirty="0" smtClean="0">
              <a:latin typeface="Helvetica"/>
              <a:cs typeface="Helvetica"/>
            </a:endParaRPr>
          </a:p>
          <a:p>
            <a:pPr marL="457200" lvl="1" indent="0">
              <a:buNone/>
            </a:pPr>
            <a:r>
              <a:rPr lang="en-US" dirty="0">
                <a:latin typeface="Helvetica"/>
                <a:cs typeface="Helvetica"/>
              </a:rPr>
              <a:t>	</a:t>
            </a:r>
          </a:p>
          <a:p>
            <a:endParaRPr lang="en-US" dirty="0">
              <a:latin typeface="Helvetica"/>
              <a:cs typeface="Helvetica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>
                <a:latin typeface="Helvetica"/>
                <a:cs typeface="Helvetica"/>
              </a:rPr>
              <a:t>Imports – $10.6 Billion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>
                <a:latin typeface="Helvetica"/>
                <a:cs typeface="Helvetica"/>
              </a:rPr>
              <a:t>Import partners</a:t>
            </a:r>
          </a:p>
          <a:p>
            <a:pPr lvl="1"/>
            <a:r>
              <a:rPr lang="en-US" dirty="0">
                <a:latin typeface="Helvetica"/>
                <a:cs typeface="Helvetica"/>
              </a:rPr>
              <a:t>US 38%, Mexico 11.3%, China 7.4%, El Salvador 4.6% </a:t>
            </a:r>
            <a:endParaRPr lang="en-US" dirty="0" smtClean="0">
              <a:latin typeface="Helvetica"/>
              <a:cs typeface="Helvetica"/>
            </a:endParaRPr>
          </a:p>
          <a:p>
            <a:pPr lvl="1"/>
            <a:endParaRPr lang="en-US" dirty="0">
              <a:latin typeface="Helvetica"/>
              <a:cs typeface="Helvetica"/>
            </a:endParaRPr>
          </a:p>
          <a:p>
            <a:pPr lvl="1"/>
            <a:endParaRPr lang="en-US" dirty="0" smtClean="0">
              <a:latin typeface="Helvetica"/>
              <a:cs typeface="Helvetica"/>
            </a:endParaRPr>
          </a:p>
          <a:p>
            <a:r>
              <a:rPr lang="en-US" dirty="0" smtClean="0">
                <a:latin typeface="Helvetica"/>
                <a:cs typeface="Helvetica"/>
              </a:rPr>
              <a:t>Import Agriculture</a:t>
            </a:r>
          </a:p>
          <a:p>
            <a:pPr lvl="1"/>
            <a:r>
              <a:rPr lang="en-US" dirty="0" smtClean="0">
                <a:latin typeface="Helvetica"/>
                <a:cs typeface="Helvetica"/>
              </a:rPr>
              <a:t>Corn seed (1.28%) Wheat and </a:t>
            </a:r>
            <a:r>
              <a:rPr lang="en-US" dirty="0" err="1" smtClean="0">
                <a:latin typeface="Helvetica"/>
                <a:cs typeface="Helvetica"/>
              </a:rPr>
              <a:t>Meslin</a:t>
            </a:r>
            <a:r>
              <a:rPr lang="en-US" dirty="0" smtClean="0">
                <a:latin typeface="Helvetica"/>
                <a:cs typeface="Helvetica"/>
              </a:rPr>
              <a:t> (1.07%</a:t>
            </a:r>
            <a:endParaRPr lang="en-US" dirty="0">
              <a:latin typeface="Helvetica"/>
              <a:cs typeface="Helvetica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200" y="3829050"/>
            <a:ext cx="1955800" cy="1185215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8" name="Rectangle 7"/>
          <p:cNvSpPr/>
          <p:nvPr/>
        </p:nvSpPr>
        <p:spPr>
          <a:xfrm>
            <a:off x="0" y="0"/>
            <a:ext cx="9144000" cy="104775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0" name="Shape 161"/>
          <p:cNvSpPr txBox="1">
            <a:spLocks/>
          </p:cNvSpPr>
          <p:nvPr/>
        </p:nvSpPr>
        <p:spPr>
          <a:xfrm>
            <a:off x="0" y="57150"/>
            <a:ext cx="91440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36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36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marL="0" indent="228600">
              <a:buClr>
                <a:schemeClr val="lt1"/>
              </a:buClr>
              <a:buSzPct val="100000"/>
              <a:buNone/>
              <a:defRPr sz="3600" b="1">
                <a:solidFill>
                  <a:schemeClr val="lt1"/>
                </a:solidFill>
              </a:defRPr>
            </a:lvl3pPr>
            <a:lvl4pPr marL="0" indent="228600">
              <a:buClr>
                <a:schemeClr val="lt1"/>
              </a:buClr>
              <a:buSzPct val="100000"/>
              <a:buNone/>
              <a:defRPr sz="3600" b="1">
                <a:solidFill>
                  <a:schemeClr val="lt1"/>
                </a:solidFill>
              </a:defRPr>
            </a:lvl4pPr>
            <a:lvl5pPr marL="0" indent="228600">
              <a:buClr>
                <a:schemeClr val="lt1"/>
              </a:buClr>
              <a:buSzPct val="100000"/>
              <a:buNone/>
              <a:defRPr sz="3600" b="1">
                <a:solidFill>
                  <a:schemeClr val="lt1"/>
                </a:solidFill>
              </a:defRPr>
            </a:lvl5pPr>
            <a:lvl6pPr marL="0" indent="228600">
              <a:buClr>
                <a:schemeClr val="lt1"/>
              </a:buClr>
              <a:buSzPct val="100000"/>
              <a:buNone/>
              <a:defRPr sz="3600" b="1">
                <a:solidFill>
                  <a:schemeClr val="lt1"/>
                </a:solidFill>
              </a:defRPr>
            </a:lvl6pPr>
            <a:lvl7pPr marL="0" indent="228600">
              <a:buClr>
                <a:schemeClr val="lt1"/>
              </a:buClr>
              <a:buSzPct val="100000"/>
              <a:buNone/>
              <a:defRPr sz="3600" b="1">
                <a:solidFill>
                  <a:schemeClr val="lt1"/>
                </a:solidFill>
              </a:defRPr>
            </a:lvl7pPr>
            <a:lvl8pPr marL="0" indent="228600">
              <a:buClr>
                <a:schemeClr val="lt1"/>
              </a:buClr>
              <a:buSzPct val="100000"/>
              <a:buNone/>
              <a:defRPr sz="3600" b="1">
                <a:solidFill>
                  <a:schemeClr val="lt1"/>
                </a:solidFill>
              </a:defRPr>
            </a:lvl8pPr>
            <a:lvl9pPr marL="0" indent="228600">
              <a:buClr>
                <a:schemeClr val="lt1"/>
              </a:buClr>
              <a:buSzPct val="1000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r>
              <a:rPr lang="en" dirty="0" smtClean="0"/>
              <a:t>Guatemalan International Market Context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300703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 txBox="1">
            <a:spLocks noGrp="1"/>
          </p:cNvSpPr>
          <p:nvPr>
            <p:ph type="body" idx="1"/>
          </p:nvPr>
        </p:nvSpPr>
        <p:spPr>
          <a:xfrm>
            <a:off x="0" y="1284451"/>
            <a:ext cx="9144000" cy="3725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 sz="2400" dirty="0"/>
              <a:t>Health food seekers would be the </a:t>
            </a:r>
            <a:r>
              <a:rPr lang="en" sz="2400" dirty="0" smtClean="0"/>
              <a:t>target end-user</a:t>
            </a:r>
            <a:endParaRPr lang="en" sz="2400" dirty="0"/>
          </a:p>
          <a:p>
            <a:pPr marL="457200" lvl="0" indent="-419100" rtl="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 sz="2400" dirty="0"/>
              <a:t>Post-processing opportunities would be much the same as Guatemala market</a:t>
            </a:r>
          </a:p>
          <a:p>
            <a:pPr marL="914400" lvl="1" indent="-381000" rtl="0"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i="1" dirty="0"/>
              <a:t>Can find Amaranth in popped form in Euro markets</a:t>
            </a:r>
          </a:p>
          <a:p>
            <a:pPr marL="457200" lvl="0" indent="-419100" rtl="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 sz="2400" dirty="0"/>
              <a:t>Potential to partner with existing amaranth exporters in Guatemala</a:t>
            </a:r>
          </a:p>
          <a:p>
            <a:pPr marL="457200" lvl="0" indent="-419100" rtl="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 sz="2400" dirty="0"/>
              <a:t>Likely will not be problems with the FDA</a:t>
            </a:r>
          </a:p>
          <a:p>
            <a:pPr marL="914400" lvl="1" indent="-381000">
              <a:buClr>
                <a:schemeClr val="dk1"/>
              </a:buClr>
              <a:buSzPct val="80000"/>
              <a:buFont typeface="Courier New"/>
              <a:buChar char="o"/>
            </a:pPr>
            <a:r>
              <a:rPr lang="en" dirty="0"/>
              <a:t>Most violations occur with produce &amp; seafood</a:t>
            </a:r>
          </a:p>
        </p:txBody>
      </p:sp>
      <p:pic>
        <p:nvPicPr>
          <p:cNvPr id="176" name="Shape 176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7500950" y="3684350"/>
            <a:ext cx="1651424" cy="145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Shape 177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7712031" y="-1"/>
            <a:ext cx="1440343" cy="1459149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Shape 161"/>
          <p:cNvSpPr txBox="1">
            <a:spLocks noGrp="1"/>
          </p:cNvSpPr>
          <p:nvPr>
            <p:ph type="title"/>
          </p:nvPr>
        </p:nvSpPr>
        <p:spPr>
          <a:xfrm>
            <a:off x="0" y="133350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buNone/>
            </a:pPr>
            <a:r>
              <a:rPr lang="en" dirty="0" smtClean="0"/>
              <a:t>International Markets: Hypotheses</a:t>
            </a:r>
            <a:endParaRPr lang="en" dirty="0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body" idx="1"/>
          </p:nvPr>
        </p:nvSpPr>
        <p:spPr>
          <a:xfrm>
            <a:off x="419456" y="1200150"/>
            <a:ext cx="8686800" cy="3725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 sz="2400" dirty="0"/>
              <a:t>Most of the same barriers to domestic markets </a:t>
            </a:r>
            <a:r>
              <a:rPr lang="en" sz="2400" dirty="0" smtClean="0"/>
              <a:t>will also </a:t>
            </a:r>
            <a:r>
              <a:rPr lang="en" sz="2400" dirty="0"/>
              <a:t>apply internationally</a:t>
            </a:r>
          </a:p>
          <a:p>
            <a:pPr marL="457200" lvl="0" indent="-419100" rtl="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 sz="2400" dirty="0"/>
              <a:t>Price</a:t>
            </a:r>
          </a:p>
          <a:p>
            <a:pPr marL="914400" lvl="1" indent="-381000" rtl="0">
              <a:buClr>
                <a:schemeClr val="dk1"/>
              </a:buClr>
              <a:buSzPct val="100000"/>
              <a:buFont typeface="Courier New"/>
              <a:buChar char="o"/>
            </a:pPr>
            <a:r>
              <a:rPr lang="en" dirty="0"/>
              <a:t>Amaranth appears to be cheaper in the US and Europe than in Guatemala </a:t>
            </a:r>
          </a:p>
          <a:p>
            <a:pPr marL="457200" lvl="0" indent="-419100" rtl="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 sz="2400" dirty="0" smtClean="0"/>
              <a:t>May not be able to produce adequate </a:t>
            </a:r>
            <a:r>
              <a:rPr lang="en" sz="2400" dirty="0"/>
              <a:t>s</a:t>
            </a:r>
            <a:r>
              <a:rPr lang="en" sz="2400" dirty="0" smtClean="0"/>
              <a:t>upply</a:t>
            </a:r>
            <a:endParaRPr lang="en" sz="2400" dirty="0"/>
          </a:p>
          <a:p>
            <a:endParaRPr lang="en" dirty="0"/>
          </a:p>
          <a:p>
            <a:endParaRPr lang="en" dirty="0"/>
          </a:p>
        </p:txBody>
      </p:sp>
      <p:sp>
        <p:nvSpPr>
          <p:cNvPr id="5" name="Shape 168"/>
          <p:cNvSpPr txBox="1">
            <a:spLocks noGrp="1"/>
          </p:cNvSpPr>
          <p:nvPr>
            <p:ph type="title"/>
          </p:nvPr>
        </p:nvSpPr>
        <p:spPr>
          <a:xfrm>
            <a:off x="-8546" y="57150"/>
            <a:ext cx="91440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buNone/>
            </a:pPr>
            <a:r>
              <a:rPr lang="en" sz="3400" dirty="0" smtClean="0"/>
              <a:t>International Markets: Potential Challenges</a:t>
            </a:r>
            <a:endParaRPr lang="en" sz="3400" dirty="0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>
            <a:spLocks noGrp="1"/>
          </p:cNvSpPr>
          <p:nvPr>
            <p:ph type="title"/>
          </p:nvPr>
        </p:nvSpPr>
        <p:spPr>
          <a:xfrm>
            <a:off x="0" y="133350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buNone/>
            </a:pPr>
            <a:r>
              <a:rPr lang="en" dirty="0"/>
              <a:t>Agenda</a:t>
            </a:r>
          </a:p>
        </p:txBody>
      </p:sp>
      <p:sp>
        <p:nvSpPr>
          <p:cNvPr id="45" name="Shape 45"/>
          <p:cNvSpPr txBox="1">
            <a:spLocks noGrp="1"/>
          </p:cNvSpPr>
          <p:nvPr>
            <p:ph type="body" idx="1"/>
          </p:nvPr>
        </p:nvSpPr>
        <p:spPr>
          <a:xfrm>
            <a:off x="0" y="1196908"/>
            <a:ext cx="9144000" cy="3725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buNone/>
            </a:pPr>
            <a:r>
              <a:rPr lang="en" sz="2800" dirty="0" smtClean="0"/>
              <a:t>So </a:t>
            </a:r>
            <a:r>
              <a:rPr lang="en" sz="2800" dirty="0"/>
              <a:t>What?</a:t>
            </a:r>
          </a:p>
          <a:p>
            <a:pPr lvl="0" rtl="0">
              <a:buNone/>
            </a:pPr>
            <a:endParaRPr lang="en" sz="2800" dirty="0"/>
          </a:p>
          <a:p>
            <a:pPr lvl="0" rtl="0">
              <a:buNone/>
            </a:pPr>
            <a:r>
              <a:rPr lang="en" sz="2400" dirty="0" smtClean="0"/>
              <a:t>Current Consumption/Production</a:t>
            </a:r>
            <a:endParaRPr lang="en" sz="2400" dirty="0"/>
          </a:p>
          <a:p>
            <a:pPr lvl="0" rtl="0">
              <a:buNone/>
            </a:pPr>
            <a:r>
              <a:rPr lang="en" sz="2400" dirty="0"/>
              <a:t>Markets </a:t>
            </a:r>
          </a:p>
          <a:p>
            <a:pPr lvl="0" rtl="0">
              <a:buNone/>
            </a:pPr>
            <a:r>
              <a:rPr lang="en" sz="2400" dirty="0"/>
              <a:t>Methodology</a:t>
            </a:r>
          </a:p>
          <a:p>
            <a:endParaRPr lang="en" sz="2800" dirty="0"/>
          </a:p>
          <a:p>
            <a:pPr lvl="0" rtl="0">
              <a:buNone/>
            </a:pPr>
            <a:r>
              <a:rPr lang="en" sz="2800" dirty="0"/>
              <a:t>Appendix</a:t>
            </a:r>
          </a:p>
          <a:p>
            <a:endParaRPr lang="en" sz="2000" dirty="0"/>
          </a:p>
          <a:p>
            <a:endParaRPr lang="en" sz="2000" dirty="0"/>
          </a:p>
        </p:txBody>
      </p:sp>
      <p:sp>
        <p:nvSpPr>
          <p:cNvPr id="46" name="Shape 46"/>
          <p:cNvSpPr/>
          <p:nvPr/>
        </p:nvSpPr>
        <p:spPr>
          <a:xfrm>
            <a:off x="4808250" y="2360420"/>
            <a:ext cx="678150" cy="2088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19050" cap="flat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buNone/>
            </a:pPr>
            <a:r>
              <a:rPr lang="en"/>
              <a:t> </a:t>
            </a:r>
          </a:p>
        </p:txBody>
      </p:sp>
      <p:sp>
        <p:nvSpPr>
          <p:cNvPr id="47" name="Shape 47"/>
          <p:cNvSpPr txBox="1"/>
          <p:nvPr/>
        </p:nvSpPr>
        <p:spPr>
          <a:xfrm>
            <a:off x="5486400" y="2208650"/>
            <a:ext cx="4035876" cy="14299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buNone/>
            </a:pPr>
            <a:r>
              <a:rPr lang="en" sz="2400" i="1" dirty="0"/>
              <a:t>What we know now</a:t>
            </a:r>
          </a:p>
          <a:p>
            <a:pPr lvl="0" rtl="0">
              <a:buNone/>
            </a:pPr>
            <a:r>
              <a:rPr lang="en" sz="2400" i="1" dirty="0"/>
              <a:t>What we want to know</a:t>
            </a:r>
          </a:p>
          <a:p>
            <a:pPr lvl="0" rtl="0">
              <a:buNone/>
            </a:pPr>
            <a:r>
              <a:rPr lang="en" sz="2400" i="1" dirty="0"/>
              <a:t>How we will learn</a:t>
            </a:r>
          </a:p>
          <a:p>
            <a:endParaRPr lang="en" sz="1800" i="1" dirty="0"/>
          </a:p>
        </p:txBody>
      </p:sp>
      <p:sp>
        <p:nvSpPr>
          <p:cNvPr id="48" name="Shape 48"/>
          <p:cNvSpPr/>
          <p:nvPr/>
        </p:nvSpPr>
        <p:spPr>
          <a:xfrm>
            <a:off x="3048000" y="1389110"/>
            <a:ext cx="1356300" cy="2088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19050" cap="flat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buNone/>
            </a:pPr>
            <a:r>
              <a:rPr lang="en"/>
              <a:t> </a:t>
            </a:r>
          </a:p>
        </p:txBody>
      </p:sp>
      <p:sp>
        <p:nvSpPr>
          <p:cNvPr id="49" name="Shape 49"/>
          <p:cNvSpPr txBox="1"/>
          <p:nvPr/>
        </p:nvSpPr>
        <p:spPr>
          <a:xfrm>
            <a:off x="4724400" y="1209560"/>
            <a:ext cx="4267200" cy="3590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buNone/>
            </a:pPr>
            <a:r>
              <a:rPr lang="en" sz="2800" i="1" dirty="0" smtClean="0"/>
              <a:t>Overview &amp; Project Goals</a:t>
            </a:r>
            <a:endParaRPr lang="en" sz="2800" i="1" dirty="0"/>
          </a:p>
          <a:p>
            <a:endParaRPr lang="en" sz="1800" i="1" dirty="0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 txBox="1">
            <a:spLocks noGrp="1"/>
          </p:cNvSpPr>
          <p:nvPr>
            <p:ph type="title"/>
          </p:nvPr>
        </p:nvSpPr>
        <p:spPr>
          <a:xfrm>
            <a:off x="0" y="133350"/>
            <a:ext cx="90678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buNone/>
            </a:pPr>
            <a:r>
              <a:rPr lang="en" dirty="0"/>
              <a:t>What we </a:t>
            </a:r>
            <a:r>
              <a:rPr lang="en" dirty="0" smtClean="0"/>
              <a:t>plan </a:t>
            </a:r>
            <a:r>
              <a:rPr lang="en" dirty="0"/>
              <a:t>to learn </a:t>
            </a:r>
            <a:r>
              <a:rPr lang="en" dirty="0" smtClean="0"/>
              <a:t>in Country</a:t>
            </a:r>
            <a:endParaRPr lang="en" dirty="0"/>
          </a:p>
        </p:txBody>
      </p:sp>
      <p:sp>
        <p:nvSpPr>
          <p:cNvPr id="189" name="Shape 189"/>
          <p:cNvSpPr txBox="1">
            <a:spLocks noGrp="1"/>
          </p:cNvSpPr>
          <p:nvPr>
            <p:ph type="body" idx="1"/>
          </p:nvPr>
        </p:nvSpPr>
        <p:spPr>
          <a:xfrm>
            <a:off x="0" y="1200150"/>
            <a:ext cx="8686800" cy="3725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 dirty="0"/>
              <a:t>We need to learn about the existing structure of getting ag products to market</a:t>
            </a:r>
            <a:r>
              <a:rPr lang="en" dirty="0" smtClean="0"/>
              <a:t>.</a:t>
            </a:r>
            <a:endParaRPr lang="en" dirty="0"/>
          </a:p>
          <a:p>
            <a:pPr marL="457200" lvl="0" indent="-41910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 dirty="0"/>
              <a:t>We want to trace the value chain backwards and forwards.</a:t>
            </a:r>
          </a:p>
        </p:txBody>
      </p:sp>
      <p:pic>
        <p:nvPicPr>
          <p:cNvPr id="4" name="Picture 3" descr="fac03%20071.jpe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107" y="3200399"/>
            <a:ext cx="3786693" cy="1885951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5" name="Picture 4" descr="website%2015.jpe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3190051"/>
            <a:ext cx="3789639" cy="1896299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 txBox="1">
            <a:spLocks noGrp="1"/>
          </p:cNvSpPr>
          <p:nvPr>
            <p:ph type="title"/>
          </p:nvPr>
        </p:nvSpPr>
        <p:spPr>
          <a:xfrm>
            <a:off x="457200" y="2396253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buNone/>
            </a:pPr>
            <a:r>
              <a:rPr lang="en">
                <a:solidFill>
                  <a:schemeClr val="dk2"/>
                </a:solidFill>
              </a:rPr>
              <a:t>Methodology - Getting Info</a:t>
            </a:r>
          </a:p>
        </p:txBody>
      </p:sp>
      <p:sp>
        <p:nvSpPr>
          <p:cNvPr id="195" name="Shape 195"/>
          <p:cNvSpPr txBox="1">
            <a:spLocks noGrp="1"/>
          </p:cNvSpPr>
          <p:nvPr>
            <p:ph type="body" idx="1"/>
          </p:nvPr>
        </p:nvSpPr>
        <p:spPr>
          <a:xfrm>
            <a:off x="21364" y="4476750"/>
            <a:ext cx="8229600" cy="5195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" sz="2800" dirty="0">
                <a:solidFill>
                  <a:srgbClr val="00B050"/>
                </a:solidFill>
              </a:rPr>
              <a:t>Methodology - Getting Info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19050"/>
            <a:ext cx="7010400" cy="4381500"/>
          </a:xfrm>
          <a:prstGeom prst="rect">
            <a:avLst/>
          </a:prstGeom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9910" y="133350"/>
            <a:ext cx="8229600" cy="857400"/>
          </a:xfrm>
        </p:spPr>
        <p:txBody>
          <a:bodyPr/>
          <a:lstStyle/>
          <a:p>
            <a:r>
              <a:rPr lang="en-US" dirty="0" smtClean="0"/>
              <a:t>Our Research </a:t>
            </a:r>
            <a:r>
              <a:rPr lang="en-US" dirty="0" smtClean="0"/>
              <a:t>Methodology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0" y="1200150"/>
            <a:ext cx="9067800" cy="3725699"/>
          </a:xfrm>
        </p:spPr>
        <p:txBody>
          <a:bodyPr/>
          <a:lstStyle/>
          <a:p>
            <a:pPr marL="6477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600" b="1" dirty="0" smtClean="0"/>
              <a:t>Secondary Research</a:t>
            </a:r>
          </a:p>
          <a:p>
            <a:pPr marL="6477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600" b="1" dirty="0" smtClean="0"/>
              <a:t>Expert interviews</a:t>
            </a:r>
          </a:p>
          <a:p>
            <a:pPr marL="6477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600" b="1" dirty="0" smtClean="0"/>
              <a:t>In-Country visits to every step along the value chain</a:t>
            </a:r>
          </a:p>
          <a:p>
            <a:pPr marL="6477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600" b="1" dirty="0" smtClean="0"/>
              <a:t>Design-Thinking approach to understanding end-consumers</a:t>
            </a:r>
          </a:p>
          <a:p>
            <a:pPr marL="590550" lvl="1" indent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383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72" y="133350"/>
            <a:ext cx="9139727" cy="857400"/>
          </a:xfrm>
        </p:spPr>
        <p:txBody>
          <a:bodyPr/>
          <a:lstStyle/>
          <a:p>
            <a:r>
              <a:rPr lang="en-US" dirty="0" smtClean="0"/>
              <a:t>Progress So Far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" y="1200150"/>
            <a:ext cx="4375500" cy="3725699"/>
          </a:xfrm>
        </p:spPr>
        <p:txBody>
          <a:bodyPr/>
          <a:lstStyle/>
          <a:p>
            <a:r>
              <a:rPr lang="en-US" dirty="0" smtClean="0"/>
              <a:t>Expert Interviews</a:t>
            </a:r>
          </a:p>
          <a:p>
            <a:pPr marL="704850" indent="-514350">
              <a:buFont typeface="+mj-lt"/>
              <a:buAutoNum type="arabicPeriod"/>
            </a:pPr>
            <a:r>
              <a:rPr lang="en-US" sz="1700" dirty="0" smtClean="0"/>
              <a:t>Braden </a:t>
            </a:r>
            <a:r>
              <a:rPr lang="en-US" sz="1700" dirty="0" err="1" smtClean="0"/>
              <a:t>Weldy</a:t>
            </a:r>
            <a:r>
              <a:rPr lang="en-US" sz="1700" dirty="0"/>
              <a:t> </a:t>
            </a:r>
            <a:r>
              <a:rPr lang="en-US" sz="1700" dirty="0" smtClean="0"/>
              <a:t>- Farming Technology</a:t>
            </a:r>
          </a:p>
          <a:p>
            <a:pPr marL="704850" indent="-514350">
              <a:buFont typeface="+mj-lt"/>
              <a:buAutoNum type="arabicPeriod"/>
            </a:pPr>
            <a:r>
              <a:rPr lang="en-US" sz="1700" dirty="0" smtClean="0"/>
              <a:t>Matt </a:t>
            </a:r>
            <a:r>
              <a:rPr lang="en-US" sz="1700" dirty="0" err="1" smtClean="0"/>
              <a:t>Maye</a:t>
            </a:r>
            <a:r>
              <a:rPr lang="en-US" sz="1700" dirty="0"/>
              <a:t> </a:t>
            </a:r>
            <a:r>
              <a:rPr lang="en-US" sz="1700" dirty="0" smtClean="0"/>
              <a:t>- </a:t>
            </a:r>
            <a:r>
              <a:rPr lang="en-US" sz="1700" dirty="0" smtClean="0"/>
              <a:t>Gourmet </a:t>
            </a:r>
            <a:r>
              <a:rPr lang="en-US" sz="1700" dirty="0" smtClean="0"/>
              <a:t>Food Markets</a:t>
            </a:r>
          </a:p>
          <a:p>
            <a:pPr marL="704850" indent="-514350">
              <a:buFont typeface="+mj-lt"/>
              <a:buAutoNum type="arabicPeriod"/>
            </a:pPr>
            <a:r>
              <a:rPr lang="en-US" sz="1700" dirty="0" smtClean="0"/>
              <a:t>Anna </a:t>
            </a:r>
            <a:r>
              <a:rPr lang="en-US" sz="1700" dirty="0" err="1" smtClean="0"/>
              <a:t>McKeever</a:t>
            </a:r>
            <a:r>
              <a:rPr lang="en-US" sz="1700" dirty="0" smtClean="0"/>
              <a:t> - Guatemala</a:t>
            </a:r>
          </a:p>
          <a:p>
            <a:pPr marL="704850" indent="-514350">
              <a:buFont typeface="+mj-lt"/>
              <a:buAutoNum type="arabicPeriod"/>
            </a:pPr>
            <a:r>
              <a:rPr lang="en-US" sz="1700" dirty="0" smtClean="0"/>
              <a:t>Hal Culbertson - Dietary Change</a:t>
            </a:r>
          </a:p>
          <a:p>
            <a:pPr marL="704850" indent="-514350">
              <a:buFont typeface="+mj-lt"/>
              <a:buAutoNum type="arabicPeriod"/>
            </a:pPr>
            <a:r>
              <a:rPr lang="en-US" sz="1700" dirty="0" smtClean="0"/>
              <a:t>Matt Bloom – Design Thinking</a:t>
            </a:r>
          </a:p>
          <a:p>
            <a:pPr marL="704850" indent="-514350">
              <a:buFont typeface="+mj-lt"/>
              <a:buAutoNum type="arabicPeriod"/>
            </a:pPr>
            <a:r>
              <a:rPr lang="en-US" sz="1700" dirty="0" smtClean="0"/>
              <a:t>Pete Noll – Mexican Amaranth Project</a:t>
            </a:r>
            <a:endParaRPr lang="en-US" sz="17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>
          <a:xfrm>
            <a:off x="4692272" y="1200150"/>
            <a:ext cx="4375527" cy="3725699"/>
          </a:xfrm>
        </p:spPr>
        <p:txBody>
          <a:bodyPr/>
          <a:lstStyle/>
          <a:p>
            <a:r>
              <a:rPr lang="en-US" dirty="0" smtClean="0"/>
              <a:t>Secondary Research</a:t>
            </a:r>
          </a:p>
          <a:p>
            <a:pPr marL="704850" indent="-514350">
              <a:buFont typeface="+mj-lt"/>
              <a:buAutoNum type="arabicPeriod"/>
            </a:pPr>
            <a:r>
              <a:rPr lang="en-US" sz="1700" dirty="0" smtClean="0"/>
              <a:t>US AID Title II</a:t>
            </a:r>
          </a:p>
          <a:p>
            <a:pPr marL="704850" indent="-514350">
              <a:buFont typeface="+mj-lt"/>
              <a:buAutoNum type="arabicPeriod"/>
            </a:pPr>
            <a:r>
              <a:rPr lang="en-US" sz="1700" dirty="0" smtClean="0"/>
              <a:t>Amaranth </a:t>
            </a:r>
            <a:r>
              <a:rPr lang="en-US" sz="1700" dirty="0" smtClean="0"/>
              <a:t>Institute</a:t>
            </a:r>
            <a:endParaRPr lang="en-US" sz="1700" dirty="0" smtClean="0"/>
          </a:p>
          <a:p>
            <a:pPr marL="704850" indent="-514350">
              <a:buFont typeface="+mj-lt"/>
              <a:buAutoNum type="arabicPeriod"/>
            </a:pPr>
            <a:r>
              <a:rPr lang="en-US" sz="1700" dirty="0" smtClean="0"/>
              <a:t>Guatemalan Context</a:t>
            </a:r>
          </a:p>
          <a:p>
            <a:pPr marL="704850" indent="-514350">
              <a:buFont typeface="+mj-lt"/>
              <a:buAutoNum type="arabicPeriod"/>
            </a:pPr>
            <a:r>
              <a:rPr lang="en-US" sz="1700" dirty="0" smtClean="0"/>
              <a:t>Other</a:t>
            </a:r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2544592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 txBox="1">
            <a:spLocks noGrp="1"/>
          </p:cNvSpPr>
          <p:nvPr>
            <p:ph type="title"/>
          </p:nvPr>
        </p:nvSpPr>
        <p:spPr>
          <a:xfrm>
            <a:off x="23501" y="266550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buNone/>
            </a:pPr>
            <a:r>
              <a:rPr lang="en" dirty="0" smtClean="0"/>
              <a:t>In Country Research Plan – </a:t>
            </a:r>
            <a:br>
              <a:rPr lang="en" dirty="0" smtClean="0"/>
            </a:br>
            <a:r>
              <a:rPr lang="en" sz="2600" b="0" dirty="0" smtClean="0"/>
              <a:t>Finding </a:t>
            </a:r>
            <a:r>
              <a:rPr lang="en" sz="2600" b="0" dirty="0"/>
              <a:t>what we need</a:t>
            </a:r>
          </a:p>
        </p:txBody>
      </p:sp>
      <p:sp>
        <p:nvSpPr>
          <p:cNvPr id="225" name="Shape 225"/>
          <p:cNvSpPr txBox="1">
            <a:spLocks noGrp="1"/>
          </p:cNvSpPr>
          <p:nvPr>
            <p:ph type="body" idx="1"/>
          </p:nvPr>
        </p:nvSpPr>
        <p:spPr>
          <a:xfrm>
            <a:off x="0" y="1047750"/>
            <a:ext cx="9144000" cy="40957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buNone/>
            </a:pPr>
            <a:r>
              <a:rPr lang="en" sz="2600" dirty="0"/>
              <a:t>Week 1:</a:t>
            </a:r>
          </a:p>
          <a:p>
            <a:pPr marL="857250" lvl="1" indent="-317500">
              <a:buFont typeface="Arial"/>
              <a:buChar char="●"/>
            </a:pPr>
            <a:r>
              <a:rPr lang="en" sz="1400" i="1" dirty="0"/>
              <a:t>Antigua</a:t>
            </a:r>
            <a:r>
              <a:rPr lang="en" sz="1400" dirty="0"/>
              <a:t>: observation</a:t>
            </a:r>
          </a:p>
          <a:p>
            <a:pPr marL="857250" lvl="1" indent="-317500">
              <a:buFont typeface="Arial"/>
              <a:buChar char="●"/>
            </a:pPr>
            <a:r>
              <a:rPr lang="en" sz="1400" i="1" dirty="0"/>
              <a:t>Guatemala City</a:t>
            </a:r>
            <a:r>
              <a:rPr lang="en" sz="1400" dirty="0"/>
              <a:t>: CRS, USAID, AGEXPORT, Chickakh, Artesano, Productos Integrales y </a:t>
            </a:r>
            <a:r>
              <a:rPr lang="en" sz="1400" dirty="0" smtClean="0"/>
              <a:t>Organicos</a:t>
            </a:r>
            <a:r>
              <a:rPr lang="en" sz="1400" dirty="0"/>
              <a:t>, Compadores de mais, Asociación Ripalamax </a:t>
            </a:r>
          </a:p>
          <a:p>
            <a:pPr marL="857250" lvl="1" indent="-317500">
              <a:buFont typeface="Arial"/>
              <a:buChar char="●"/>
            </a:pPr>
            <a:r>
              <a:rPr lang="en" sz="1400" i="1" dirty="0"/>
              <a:t>Rabinal</a:t>
            </a:r>
            <a:r>
              <a:rPr lang="en" sz="1400" dirty="0"/>
              <a:t>: Asociación Qachuu Aloom, amaranth production</a:t>
            </a:r>
          </a:p>
          <a:p>
            <a:pPr marL="857250" lvl="1" indent="-317500">
              <a:buFont typeface="Arial"/>
              <a:buChar char="●"/>
            </a:pPr>
            <a:r>
              <a:rPr lang="en" sz="1400" i="1" dirty="0"/>
              <a:t>Panajachel</a:t>
            </a:r>
            <a:r>
              <a:rPr lang="en" sz="1400" dirty="0"/>
              <a:t>: Grupo Oxlajuj E, El Tablón, Solola; amaranth </a:t>
            </a:r>
            <a:r>
              <a:rPr lang="en" sz="1400" dirty="0" smtClean="0"/>
              <a:t>production</a:t>
            </a:r>
            <a:endParaRPr lang="en" sz="1400" dirty="0"/>
          </a:p>
          <a:p>
            <a:pPr lvl="0" rtl="0">
              <a:buClr>
                <a:schemeClr val="dk1"/>
              </a:buClr>
              <a:buSzPct val="42307"/>
              <a:buFont typeface="Arial"/>
              <a:buNone/>
            </a:pPr>
            <a:r>
              <a:rPr lang="en" sz="2600" dirty="0"/>
              <a:t>Week 2:</a:t>
            </a:r>
          </a:p>
          <a:p>
            <a:pPr marL="857250" lvl="1" indent="-317500">
              <a:buFont typeface="Arial"/>
              <a:buChar char="●"/>
            </a:pPr>
            <a:r>
              <a:rPr lang="en" sz="1400" i="1" dirty="0"/>
              <a:t>Group 1 - San Marcos</a:t>
            </a:r>
            <a:r>
              <a:rPr lang="en" sz="1400" dirty="0"/>
              <a:t>: </a:t>
            </a:r>
          </a:p>
          <a:p>
            <a:pPr marL="1771650" lvl="2" indent="-317500">
              <a:buFont typeface="Arial"/>
              <a:buChar char="○"/>
            </a:pPr>
            <a:r>
              <a:rPr lang="en" sz="1400" dirty="0"/>
              <a:t>Focus on corn: Comunidades Tejutla, Comitancillo y Sipacapa </a:t>
            </a:r>
            <a:r>
              <a:rPr lang="en" sz="1400" dirty="0" smtClean="0"/>
              <a:t>(Consumer &amp; Farmer)</a:t>
            </a:r>
            <a:endParaRPr lang="en" sz="1400" dirty="0"/>
          </a:p>
          <a:p>
            <a:pPr marL="857250" lvl="1" indent="-317500">
              <a:buFont typeface="Arial"/>
              <a:buChar char="●"/>
            </a:pPr>
            <a:r>
              <a:rPr lang="en" sz="1400" i="1" dirty="0"/>
              <a:t>Group 2 - Nebaj Quiche</a:t>
            </a:r>
            <a:r>
              <a:rPr lang="en" sz="1400" dirty="0"/>
              <a:t>:</a:t>
            </a:r>
          </a:p>
          <a:p>
            <a:pPr marL="1771650" lvl="2" indent="-317500">
              <a:buFont typeface="Arial"/>
              <a:buChar char="○"/>
            </a:pPr>
            <a:r>
              <a:rPr lang="en" sz="1400" dirty="0"/>
              <a:t>Focus on amaranth: Asociación Kulbaalib Xechulub (Consumer &amp; Farmer)</a:t>
            </a:r>
          </a:p>
          <a:p>
            <a:pPr marL="857250" lvl="1" indent="-317500">
              <a:buFont typeface="Arial"/>
              <a:buChar char="●"/>
            </a:pPr>
            <a:r>
              <a:rPr lang="en" sz="1400" dirty="0"/>
              <a:t>Final CRS Presentation</a:t>
            </a:r>
          </a:p>
          <a:p>
            <a:pPr marL="857250" lvl="1" indent="-317500">
              <a:buFont typeface="Arial"/>
              <a:buChar char="●"/>
            </a:pPr>
            <a:r>
              <a:rPr lang="en" sz="1400" i="1" dirty="0"/>
              <a:t>Panama</a:t>
            </a:r>
            <a:r>
              <a:rPr lang="en" sz="1400" dirty="0"/>
              <a:t>: GE Visit</a:t>
            </a:r>
          </a:p>
          <a:p>
            <a:endParaRPr lang="en" sz="1400" dirty="0"/>
          </a:p>
          <a:p>
            <a:endParaRPr lang="en" sz="1400" dirty="0"/>
          </a:p>
          <a:p>
            <a:endParaRPr lang="en" sz="1400" dirty="0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endParaRPr/>
          </a:p>
        </p:txBody>
      </p:sp>
      <p:sp>
        <p:nvSpPr>
          <p:cNvPr id="231" name="Shape 231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  <p:sp>
        <p:nvSpPr>
          <p:cNvPr id="232" name="Shape 232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rgbClr val="666666"/>
          </a:solidFill>
          <a:ln w="19050" cap="flat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pic>
        <p:nvPicPr>
          <p:cNvPr id="233" name="Shape 233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381006" y="6"/>
            <a:ext cx="8356425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 txBox="1">
            <a:spLocks noGrp="1"/>
          </p:cNvSpPr>
          <p:nvPr>
            <p:ph type="title"/>
          </p:nvPr>
        </p:nvSpPr>
        <p:spPr>
          <a:xfrm>
            <a:off x="0" y="978950"/>
            <a:ext cx="9144000" cy="5847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buNone/>
            </a:pPr>
            <a:r>
              <a:rPr lang="en" sz="3000" dirty="0">
                <a:latin typeface="Trebuchet MS"/>
                <a:ea typeface="Trebuchet MS"/>
                <a:cs typeface="Trebuchet MS"/>
                <a:sym typeface="Trebuchet MS"/>
              </a:rPr>
              <a:t>
</a:t>
            </a:r>
            <a:r>
              <a:rPr lang="en" sz="2800" dirty="0" smtClean="0">
                <a:latin typeface="Trebuchet MS"/>
                <a:ea typeface="Trebuchet MS"/>
                <a:cs typeface="Trebuchet MS"/>
                <a:sym typeface="Trebuchet MS"/>
              </a:rPr>
              <a:t>Individual Consumer Level Research Question: </a:t>
            </a:r>
            <a:br>
              <a:rPr lang="en" sz="2800" dirty="0" smtClean="0"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lang="en" sz="2800" dirty="0" smtClean="0">
                <a:latin typeface="Trebuchet MS"/>
                <a:ea typeface="Trebuchet MS"/>
                <a:cs typeface="Trebuchet MS"/>
                <a:sym typeface="Trebuchet MS"/>
              </a:rPr>
              <a:t>How </a:t>
            </a:r>
            <a:r>
              <a:rPr lang="en" sz="2800" dirty="0">
                <a:latin typeface="Trebuchet MS"/>
                <a:ea typeface="Trebuchet MS"/>
                <a:cs typeface="Trebuchet MS"/>
                <a:sym typeface="Trebuchet MS"/>
              </a:rPr>
              <a:t>difficult is switching?</a:t>
            </a:r>
          </a:p>
          <a:p>
            <a:endParaRPr lang="en" dirty="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01" name="Shape 201"/>
          <p:cNvSpPr txBox="1">
            <a:spLocks noGrp="1"/>
          </p:cNvSpPr>
          <p:nvPr>
            <p:ph type="body" idx="1"/>
          </p:nvPr>
        </p:nvSpPr>
        <p:spPr>
          <a:xfrm>
            <a:off x="170375" y="1200250"/>
            <a:ext cx="6701700" cy="4528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lvl="0" indent="0" algn="l" rtl="0">
              <a:buNone/>
            </a:pPr>
            <a:r>
              <a:rPr lang="en" sz="1400" b="1" i="1" u="sng" dirty="0">
                <a:solidFill>
                  <a:srgbClr val="222222"/>
                </a:solidFill>
                <a:latin typeface="Trebuchet MS"/>
                <a:ea typeface="Trebuchet MS"/>
                <a:cs typeface="Trebuchet MS"/>
                <a:sym typeface="Trebuchet MS"/>
              </a:rPr>
              <a:t>Best and worst practices - Case studies:</a:t>
            </a:r>
          </a:p>
          <a:p>
            <a:pPr marL="457200" lvl="0" indent="-304800" rtl="0">
              <a:buClr>
                <a:schemeClr val="dk1"/>
              </a:buClr>
              <a:buSzPct val="100000"/>
              <a:buFont typeface="Trebuchet MS"/>
              <a:buChar char="●"/>
            </a:pPr>
            <a:r>
              <a:rPr lang="en" sz="1200" dirty="0">
                <a:solidFill>
                  <a:srgbClr val="222222"/>
                </a:solidFill>
                <a:latin typeface="Trebuchet MS"/>
                <a:ea typeface="Trebuchet MS"/>
                <a:cs typeface="Trebuchet MS"/>
                <a:sym typeface="Trebuchet MS"/>
              </a:rPr>
              <a:t>Long-term process: needs long-term programming.</a:t>
            </a:r>
          </a:p>
          <a:p>
            <a:pPr marL="457200" lvl="0" indent="-304800" rtl="0">
              <a:buClr>
                <a:schemeClr val="dk1"/>
              </a:buClr>
              <a:buSzPct val="100000"/>
              <a:buFont typeface="Trebuchet MS"/>
              <a:buChar char="●"/>
            </a:pPr>
            <a:r>
              <a:rPr lang="en" sz="1200" dirty="0">
                <a:solidFill>
                  <a:srgbClr val="222222"/>
                </a:solidFill>
                <a:latin typeface="Trebuchet MS"/>
                <a:ea typeface="Trebuchet MS"/>
                <a:cs typeface="Trebuchet MS"/>
                <a:sym typeface="Trebuchet MS"/>
              </a:rPr>
              <a:t>Behavior change takes time and may not be adopted as expected. </a:t>
            </a:r>
          </a:p>
          <a:p>
            <a:endParaRPr lang="en" sz="1200" dirty="0">
              <a:solidFill>
                <a:srgbClr val="22222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rtl="0">
              <a:buNone/>
            </a:pPr>
            <a:r>
              <a:rPr lang="en" sz="1400" b="1" i="1" u="sng" dirty="0">
                <a:solidFill>
                  <a:srgbClr val="222222"/>
                </a:solidFill>
                <a:latin typeface="Trebuchet MS"/>
                <a:ea typeface="Trebuchet MS"/>
                <a:cs typeface="Trebuchet MS"/>
                <a:sym typeface="Trebuchet MS"/>
              </a:rPr>
              <a:t>Methods for behavior change/adoption:</a:t>
            </a:r>
          </a:p>
          <a:p>
            <a:pPr marL="457200" lvl="0" indent="-304800" rtl="0">
              <a:buClr>
                <a:schemeClr val="dk1"/>
              </a:buClr>
              <a:buSzPct val="100000"/>
              <a:buFont typeface="Trebuchet MS"/>
              <a:buChar char="●"/>
            </a:pPr>
            <a:r>
              <a:rPr lang="en" sz="1200" b="1" dirty="0">
                <a:latin typeface="Trebuchet MS"/>
                <a:ea typeface="Trebuchet MS"/>
                <a:cs typeface="Trebuchet MS"/>
                <a:sym typeface="Trebuchet MS"/>
              </a:rPr>
              <a:t>Positive Deviance</a:t>
            </a:r>
            <a:r>
              <a:rPr lang="en" sz="1200" dirty="0">
                <a:latin typeface="Trebuchet MS"/>
                <a:ea typeface="Trebuchet MS"/>
                <a:cs typeface="Trebuchet MS"/>
                <a:sym typeface="Trebuchet MS"/>
              </a:rPr>
              <a:t>- Core Group of early adopters—the “outliers” become ambassadors</a:t>
            </a:r>
          </a:p>
          <a:p>
            <a:pPr marL="457200" lvl="0" indent="-304800" rtl="0">
              <a:buClr>
                <a:schemeClr val="dk1"/>
              </a:buClr>
              <a:buSzPct val="100000"/>
              <a:buFont typeface="Trebuchet MS"/>
              <a:buChar char="●"/>
            </a:pPr>
            <a:r>
              <a:rPr lang="en" sz="1200" b="1" dirty="0">
                <a:latin typeface="Trebuchet MS"/>
                <a:ea typeface="Trebuchet MS"/>
                <a:cs typeface="Trebuchet MS"/>
                <a:sym typeface="Trebuchet MS"/>
              </a:rPr>
              <a:t>The Hearth Model: Local solutions, Participatory learning, Seeing is believing</a:t>
            </a:r>
          </a:p>
          <a:p>
            <a:pPr marL="914400" lvl="1" indent="-304800" rtl="0">
              <a:buClr>
                <a:schemeClr val="dk1"/>
              </a:buClr>
              <a:buSzPct val="100000"/>
              <a:buFont typeface="Trebuchet MS"/>
              <a:buChar char="○"/>
            </a:pPr>
            <a:r>
              <a:rPr lang="en" sz="1200" dirty="0">
                <a:latin typeface="Trebuchet MS"/>
                <a:ea typeface="Trebuchet MS"/>
                <a:cs typeface="Trebuchet MS"/>
                <a:sym typeface="Trebuchet MS"/>
              </a:rPr>
              <a:t>(Share what they are doing, culturally relevant, economically feasible)</a:t>
            </a:r>
          </a:p>
          <a:p>
            <a:pPr marL="457200" lvl="0" indent="-304800" rtl="0">
              <a:buClr>
                <a:schemeClr val="dk1"/>
              </a:buClr>
              <a:buSzPct val="100000"/>
              <a:buFont typeface="Trebuchet MS"/>
              <a:buChar char="●"/>
            </a:pPr>
            <a:r>
              <a:rPr lang="en" sz="1200" dirty="0">
                <a:latin typeface="Trebuchet MS"/>
                <a:ea typeface="Trebuchet MS"/>
                <a:cs typeface="Trebuchet MS"/>
                <a:sym typeface="Trebuchet MS"/>
              </a:rPr>
              <a:t>Puente uses the methodology of “</a:t>
            </a:r>
            <a:r>
              <a:rPr lang="en" sz="1200" b="1" i="1" dirty="0">
                <a:latin typeface="Trebuchet MS"/>
                <a:ea typeface="Trebuchet MS"/>
                <a:cs typeface="Trebuchet MS"/>
                <a:sym typeface="Trebuchet MS"/>
              </a:rPr>
              <a:t>intercambios</a:t>
            </a:r>
            <a:r>
              <a:rPr lang="en" sz="1200" dirty="0">
                <a:latin typeface="Trebuchet MS"/>
                <a:ea typeface="Trebuchet MS"/>
                <a:cs typeface="Trebuchet MS"/>
                <a:sym typeface="Trebuchet MS"/>
              </a:rPr>
              <a:t>”</a:t>
            </a:r>
          </a:p>
          <a:p>
            <a:pPr marL="457200" lvl="0" indent="-304800" rtl="0">
              <a:buClr>
                <a:schemeClr val="dk1"/>
              </a:buClr>
              <a:buSzPct val="100000"/>
              <a:buFont typeface="Trebuchet MS"/>
              <a:buChar char="●"/>
            </a:pPr>
            <a:r>
              <a:rPr lang="en" sz="1200" b="1" dirty="0">
                <a:latin typeface="Trebuchet MS"/>
                <a:ea typeface="Trebuchet MS"/>
                <a:cs typeface="Trebuchet MS"/>
                <a:sym typeface="Trebuchet MS"/>
              </a:rPr>
              <a:t>Assessment: </a:t>
            </a:r>
            <a:r>
              <a:rPr lang="en" sz="1200" dirty="0">
                <a:latin typeface="Trebuchet MS"/>
                <a:ea typeface="Trebuchet MS"/>
                <a:cs typeface="Trebuchet MS"/>
                <a:sym typeface="Trebuchet MS"/>
              </a:rPr>
              <a:t>What is the community is looking for?</a:t>
            </a:r>
          </a:p>
          <a:p>
            <a:pPr marL="457200" lvl="0" indent="-304800" rtl="0">
              <a:buClr>
                <a:schemeClr val="dk1"/>
              </a:buClr>
              <a:buSzPct val="100000"/>
              <a:buFont typeface="Trebuchet MS"/>
              <a:buChar char="●"/>
            </a:pPr>
            <a:r>
              <a:rPr lang="en" sz="1200" b="1" dirty="0">
                <a:latin typeface="Trebuchet MS"/>
                <a:ea typeface="Trebuchet MS"/>
                <a:cs typeface="Trebuchet MS"/>
                <a:sym typeface="Trebuchet MS"/>
              </a:rPr>
              <a:t>Create a common goal: </a:t>
            </a:r>
            <a:r>
              <a:rPr lang="en" sz="1200" dirty="0">
                <a:latin typeface="Trebuchet MS"/>
                <a:ea typeface="Trebuchet MS"/>
                <a:cs typeface="Trebuchet MS"/>
                <a:sym typeface="Trebuchet MS"/>
              </a:rPr>
              <a:t>Monitoring and evaluation system. How do we define success? </a:t>
            </a:r>
          </a:p>
          <a:p>
            <a:pPr marL="457200" lvl="0" indent="-304800" rtl="0">
              <a:buClr>
                <a:schemeClr val="dk1"/>
              </a:buClr>
              <a:buSzPct val="100000"/>
              <a:buFont typeface="Trebuchet MS"/>
              <a:buChar char="●"/>
            </a:pPr>
            <a:r>
              <a:rPr lang="en" sz="1200" b="1" dirty="0">
                <a:solidFill>
                  <a:srgbClr val="222222"/>
                </a:solidFill>
                <a:latin typeface="Trebuchet MS"/>
                <a:ea typeface="Trebuchet MS"/>
                <a:cs typeface="Trebuchet MS"/>
                <a:sym typeface="Trebuchet MS"/>
              </a:rPr>
              <a:t>Approach two farmers in different methods: </a:t>
            </a:r>
          </a:p>
          <a:p>
            <a:pPr marL="457200" lvl="0" indent="-304800" rtl="0">
              <a:buClr>
                <a:schemeClr val="dk1"/>
              </a:buClr>
              <a:buSzPct val="100000"/>
              <a:buFont typeface="Trebuchet MS"/>
              <a:buChar char="●"/>
            </a:pPr>
            <a:r>
              <a:rPr lang="en" sz="1200" dirty="0">
                <a:solidFill>
                  <a:srgbClr val="222222"/>
                </a:solidFill>
                <a:latin typeface="Trebuchet MS"/>
                <a:ea typeface="Trebuchet MS"/>
                <a:cs typeface="Trebuchet MS"/>
                <a:sym typeface="Trebuchet MS"/>
              </a:rPr>
              <a:t>Differences between farming to eat (food security) / sell (to make money</a:t>
            </a:r>
            <a:r>
              <a:rPr lang="en" sz="1200" dirty="0" smtClean="0">
                <a:solidFill>
                  <a:srgbClr val="222222"/>
                </a:solidFill>
                <a:latin typeface="Trebuchet MS"/>
                <a:ea typeface="Trebuchet MS"/>
                <a:cs typeface="Trebuchet MS"/>
                <a:sym typeface="Trebuchet MS"/>
              </a:rPr>
              <a:t>)</a:t>
            </a:r>
          </a:p>
          <a:p>
            <a:pPr marL="2286000" lvl="0" indent="457200" rtl="0">
              <a:buNone/>
            </a:pPr>
            <a:r>
              <a:rPr lang="en" sz="1200" b="1" u="sng" dirty="0">
                <a:solidFill>
                  <a:srgbClr val="00B050"/>
                </a:solidFill>
                <a:latin typeface="Trebuchet MS"/>
                <a:ea typeface="Trebuchet MS"/>
                <a:cs typeface="Trebuchet MS"/>
                <a:sym typeface="Trebuchet MS"/>
              </a:rPr>
              <a:t>…..Therefore, we must learn deeply about our users</a:t>
            </a:r>
          </a:p>
          <a:p>
            <a:pPr lvl="0" rtl="0">
              <a:buNone/>
            </a:pPr>
            <a:r>
              <a:rPr lang="en" sz="1200" dirty="0" smtClean="0">
                <a:solidFill>
                  <a:srgbClr val="222222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endParaRPr lang="en" sz="1200" dirty="0">
              <a:solidFill>
                <a:srgbClr val="22222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02" name="Shape 202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7110450" y="1200250"/>
            <a:ext cx="1711800" cy="171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Shape 203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6822825" y="2651425"/>
            <a:ext cx="2377951" cy="30773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34924102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 txBox="1">
            <a:spLocks noGrp="1"/>
          </p:cNvSpPr>
          <p:nvPr>
            <p:ph type="title"/>
          </p:nvPr>
        </p:nvSpPr>
        <p:spPr>
          <a:xfrm>
            <a:off x="403600" y="205975"/>
            <a:ext cx="86484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buNone/>
            </a:pPr>
            <a:r>
              <a:rPr lang="en"/>
              <a:t>DEMAND: Two Possible Scenarios</a:t>
            </a:r>
          </a:p>
        </p:txBody>
      </p:sp>
      <p:sp>
        <p:nvSpPr>
          <p:cNvPr id="139" name="Shape 139"/>
          <p:cNvSpPr txBox="1">
            <a:spLocks noGrp="1"/>
          </p:cNvSpPr>
          <p:nvPr>
            <p:ph type="body" idx="1"/>
          </p:nvPr>
        </p:nvSpPr>
        <p:spPr>
          <a:xfrm>
            <a:off x="95700" y="1200150"/>
            <a:ext cx="8956199" cy="3725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buClr>
                <a:schemeClr val="dk1"/>
              </a:buClr>
              <a:buSzPct val="36666"/>
              <a:buFont typeface="Arial"/>
              <a:buNone/>
            </a:pPr>
            <a:r>
              <a:rPr lang="en"/>
              <a:t>   </a:t>
            </a:r>
          </a:p>
          <a:p>
            <a:endParaRPr lang="en"/>
          </a:p>
          <a:p>
            <a:endParaRPr lang="en"/>
          </a:p>
          <a:p>
            <a:endParaRPr lang="en"/>
          </a:p>
          <a:p>
            <a:endParaRPr lang="en"/>
          </a:p>
          <a:p>
            <a:endParaRPr lang="en"/>
          </a:p>
          <a:p>
            <a:endParaRPr lang="en"/>
          </a:p>
        </p:txBody>
      </p:sp>
      <p:sp>
        <p:nvSpPr>
          <p:cNvPr id="140" name="Shape 140"/>
          <p:cNvSpPr/>
          <p:nvPr/>
        </p:nvSpPr>
        <p:spPr>
          <a:xfrm>
            <a:off x="3881300" y="1545575"/>
            <a:ext cx="2248799" cy="857400"/>
          </a:xfrm>
          <a:prstGeom prst="rightArrow">
            <a:avLst>
              <a:gd name="adj1" fmla="val 50000"/>
              <a:gd name="adj2" fmla="val 46707"/>
            </a:avLst>
          </a:prstGeom>
          <a:solidFill>
            <a:schemeClr val="lt1"/>
          </a:solidFill>
          <a:ln w="19050" cap="flat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41" name="Shape 141"/>
          <p:cNvSpPr/>
          <p:nvPr/>
        </p:nvSpPr>
        <p:spPr>
          <a:xfrm>
            <a:off x="3402312" y="3295475"/>
            <a:ext cx="1015200" cy="8574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19050" cap="flat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42" name="Shape 142"/>
          <p:cNvSpPr txBox="1"/>
          <p:nvPr/>
        </p:nvSpPr>
        <p:spPr>
          <a:xfrm>
            <a:off x="1755275" y="1442925"/>
            <a:ext cx="1937700" cy="1267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algn="ctr">
              <a:buNone/>
            </a:pPr>
            <a:r>
              <a:rPr lang="en"/>
              <a:t>CRS Uses Education &amp; Other Tools to Generate Consumer Demand for Amaranth</a:t>
            </a:r>
          </a:p>
        </p:txBody>
      </p:sp>
      <p:sp>
        <p:nvSpPr>
          <p:cNvPr id="143" name="Shape 143"/>
          <p:cNvSpPr txBox="1"/>
          <p:nvPr/>
        </p:nvSpPr>
        <p:spPr>
          <a:xfrm>
            <a:off x="6303775" y="1442925"/>
            <a:ext cx="1818300" cy="11435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algn="ctr">
              <a:buNone/>
            </a:pPr>
            <a:r>
              <a:rPr lang="en"/>
              <a:t>Farmers Phase-Out Corn for Amaranth, Market Develops, Scale is Achieved.</a:t>
            </a:r>
          </a:p>
        </p:txBody>
      </p:sp>
      <p:sp>
        <p:nvSpPr>
          <p:cNvPr id="144" name="Shape 144"/>
          <p:cNvSpPr txBox="1"/>
          <p:nvPr/>
        </p:nvSpPr>
        <p:spPr>
          <a:xfrm>
            <a:off x="1488975" y="3149625"/>
            <a:ext cx="1877999" cy="1267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algn="ctr">
              <a:buNone/>
            </a:pPr>
            <a:r>
              <a:rPr lang="en"/>
              <a:t>CRS Partners with Institutions (Schools, Prisons) to Bridge Gap in Consumer Demand</a:t>
            </a:r>
          </a:p>
        </p:txBody>
      </p:sp>
      <p:sp>
        <p:nvSpPr>
          <p:cNvPr id="145" name="Shape 145"/>
          <p:cNvSpPr txBox="1"/>
          <p:nvPr/>
        </p:nvSpPr>
        <p:spPr>
          <a:xfrm>
            <a:off x="4385200" y="3152375"/>
            <a:ext cx="1818300" cy="11435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buNone/>
            </a:pPr>
            <a:r>
              <a:rPr lang="en"/>
              <a:t>Farmers Phase-Out Corn for Amaranth, Market Develops, Scale is Achieved</a:t>
            </a:r>
          </a:p>
        </p:txBody>
      </p:sp>
      <p:sp>
        <p:nvSpPr>
          <p:cNvPr id="146" name="Shape 146"/>
          <p:cNvSpPr txBox="1"/>
          <p:nvPr/>
        </p:nvSpPr>
        <p:spPr>
          <a:xfrm>
            <a:off x="7221725" y="3024525"/>
            <a:ext cx="1877999" cy="16268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algn="ctr">
              <a:buNone/>
            </a:pPr>
            <a:r>
              <a:rPr lang="en"/>
              <a:t>Consumer Demand slowly grows as prices fall, awareness rises, and CRS promotes it (i.e. marketing)</a:t>
            </a:r>
          </a:p>
        </p:txBody>
      </p:sp>
      <p:sp>
        <p:nvSpPr>
          <p:cNvPr id="147" name="Shape 147"/>
          <p:cNvSpPr txBox="1"/>
          <p:nvPr/>
        </p:nvSpPr>
        <p:spPr>
          <a:xfrm>
            <a:off x="71875" y="1347225"/>
            <a:ext cx="1291799" cy="1376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" b="1"/>
              <a:t>Scenario A:</a:t>
            </a:r>
            <a:r>
              <a:rPr lang="en"/>
              <a:t> Consumers Value Benefits of Amaranth</a:t>
            </a:r>
          </a:p>
        </p:txBody>
      </p:sp>
      <p:sp>
        <p:nvSpPr>
          <p:cNvPr id="148" name="Shape 148"/>
          <p:cNvSpPr txBox="1"/>
          <p:nvPr/>
        </p:nvSpPr>
        <p:spPr>
          <a:xfrm>
            <a:off x="71875" y="3095175"/>
            <a:ext cx="1291799" cy="1376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buNone/>
            </a:pPr>
            <a:r>
              <a:rPr lang="en" b="1"/>
              <a:t>Scenario B:</a:t>
            </a:r>
            <a:r>
              <a:rPr lang="en"/>
              <a:t> Consumers “</a:t>
            </a:r>
            <a:r>
              <a:rPr lang="en" i="1"/>
              <a:t>Just Not That Into</a:t>
            </a:r>
            <a:r>
              <a:rPr lang="en"/>
              <a:t>” Amaranth</a:t>
            </a:r>
          </a:p>
        </p:txBody>
      </p:sp>
      <p:sp>
        <p:nvSpPr>
          <p:cNvPr id="149" name="Shape 149"/>
          <p:cNvSpPr/>
          <p:nvPr/>
        </p:nvSpPr>
        <p:spPr>
          <a:xfrm>
            <a:off x="6303762" y="3295475"/>
            <a:ext cx="1015200" cy="8574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19050" cap="flat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cxnSp>
        <p:nvCxnSpPr>
          <p:cNvPr id="150" name="Shape 150"/>
          <p:cNvCxnSpPr/>
          <p:nvPr/>
        </p:nvCxnSpPr>
        <p:spPr>
          <a:xfrm>
            <a:off x="1483250" y="1267925"/>
            <a:ext cx="12000" cy="3731999"/>
          </a:xfrm>
          <a:prstGeom prst="straightConnector1">
            <a:avLst/>
          </a:prstGeom>
          <a:noFill/>
          <a:ln w="19050" cap="flat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</p:spTree>
    <p:extLst>
      <p:ext uri="{BB962C8B-B14F-4D97-AF65-F5344CB8AC3E}">
        <p14:creationId xmlns:p14="http://schemas.microsoft.com/office/powerpoint/2010/main" val="2360058606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 txBox="1">
            <a:spLocks noGrp="1"/>
          </p:cNvSpPr>
          <p:nvPr>
            <p:ph type="title"/>
          </p:nvPr>
        </p:nvSpPr>
        <p:spPr>
          <a:xfrm>
            <a:off x="457200" y="9832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buNone/>
            </a:pPr>
            <a:r>
              <a:rPr lang="en"/>
              <a:t>Our Research Plan: Dietary Change</a:t>
            </a:r>
          </a:p>
        </p:txBody>
      </p:sp>
      <p:sp>
        <p:nvSpPr>
          <p:cNvPr id="209" name="Shape 209"/>
          <p:cNvSpPr txBox="1">
            <a:spLocks noGrp="1"/>
          </p:cNvSpPr>
          <p:nvPr>
            <p:ph type="body" idx="1"/>
          </p:nvPr>
        </p:nvSpPr>
        <p:spPr>
          <a:xfrm>
            <a:off x="92400" y="1020725"/>
            <a:ext cx="8959199" cy="41229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06400" rtl="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 sz="2800"/>
              <a:t>Design-thinking - study relationships with food/diet.</a:t>
            </a:r>
          </a:p>
          <a:p>
            <a:pPr marL="457200" lvl="0" indent="-406400" rtl="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 sz="2800"/>
              <a:t>Days 10 &amp; 11 will be spent visiting kitchens &amp; farms</a:t>
            </a:r>
          </a:p>
          <a:p>
            <a:pPr marL="457200" lvl="0" indent="-406400" rtl="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 sz="2800"/>
              <a:t>We’ll do focus groups, interviews, and cook together</a:t>
            </a:r>
          </a:p>
          <a:p>
            <a:pPr marL="457200" lvl="0" indent="-406400" rtl="0"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 sz="2800"/>
              <a:t>Goal: Feasibility assessment </a:t>
            </a:r>
            <a:r>
              <a:rPr lang="en" sz="2800" i="1"/>
              <a:t>and</a:t>
            </a:r>
            <a:r>
              <a:rPr lang="en" sz="2800"/>
              <a:t> info for use in marketing/product positioning/demand generating </a:t>
            </a:r>
          </a:p>
          <a:p>
            <a:endParaRPr lang="en" sz="2800"/>
          </a:p>
        </p:txBody>
      </p:sp>
      <p:pic>
        <p:nvPicPr>
          <p:cNvPr id="210" name="Shape 210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724125" y="3486150"/>
            <a:ext cx="1924050" cy="16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Shape 211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3579087" y="3486150"/>
            <a:ext cx="1895475" cy="161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Shape 212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6109187" y="3457575"/>
            <a:ext cx="1857375" cy="16287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18109650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buNone/>
            </a:pPr>
            <a:r>
              <a:rPr lang="en" dirty="0"/>
              <a:t>Interview </a:t>
            </a:r>
            <a:r>
              <a:rPr lang="en" dirty="0" smtClean="0"/>
              <a:t>Protocol</a:t>
            </a:r>
            <a:endParaRPr lang="en" dirty="0"/>
          </a:p>
        </p:txBody>
      </p:sp>
      <p:sp>
        <p:nvSpPr>
          <p:cNvPr id="218" name="Shape 218"/>
          <p:cNvSpPr txBox="1">
            <a:spLocks noGrp="1"/>
          </p:cNvSpPr>
          <p:nvPr>
            <p:ph type="body" idx="1"/>
          </p:nvPr>
        </p:nvSpPr>
        <p:spPr>
          <a:xfrm>
            <a:off x="0" y="1200150"/>
            <a:ext cx="6009600" cy="39433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68300" rtl="0"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1800" dirty="0" smtClean="0"/>
              <a:t>Interview protocols and templates guide; ethnographic research</a:t>
            </a:r>
          </a:p>
          <a:p>
            <a:pPr marL="457200" lvl="0" indent="-368300" rtl="0"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1800" dirty="0" smtClean="0"/>
              <a:t>Protocol walks through introduction, interview, and conclusions</a:t>
            </a:r>
          </a:p>
          <a:p>
            <a:pPr marL="457200" lvl="0" indent="-368300" rtl="0"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1800" dirty="0" smtClean="0"/>
              <a:t>Interview questions determined by context and participants</a:t>
            </a:r>
          </a:p>
          <a:p>
            <a:pPr marL="914400" lvl="1" indent="-330200" rtl="0">
              <a:buClr>
                <a:schemeClr val="dk1"/>
              </a:buClr>
              <a:buSzPct val="100000"/>
              <a:buFont typeface="Arial"/>
              <a:buChar char="○"/>
            </a:pPr>
            <a:r>
              <a:rPr lang="en" sz="1800" dirty="0" smtClean="0"/>
              <a:t>Local farming families (males, females, children)</a:t>
            </a:r>
          </a:p>
          <a:p>
            <a:pPr marL="914400" lvl="1" indent="-330200" rtl="0">
              <a:buClr>
                <a:schemeClr val="dk1"/>
              </a:buClr>
              <a:buSzPct val="100000"/>
              <a:buFont typeface="Arial"/>
              <a:buChar char="○"/>
            </a:pPr>
            <a:r>
              <a:rPr lang="en" sz="1800" dirty="0" smtClean="0"/>
              <a:t>ECADIs &amp; CRS/Caritas local staff</a:t>
            </a:r>
          </a:p>
          <a:p>
            <a:pPr marL="914400" lvl="1" indent="-330200" rtl="0">
              <a:buClr>
                <a:schemeClr val="dk1"/>
              </a:buClr>
              <a:buSzPct val="100000"/>
              <a:buFont typeface="Arial"/>
              <a:buChar char="○"/>
            </a:pPr>
            <a:r>
              <a:rPr lang="en" sz="1800" dirty="0" smtClean="0"/>
              <a:t>CRS national staff</a:t>
            </a:r>
          </a:p>
          <a:p>
            <a:pPr marL="914400" lvl="1" indent="-330200" rtl="0">
              <a:buClr>
                <a:schemeClr val="dk1"/>
              </a:buClr>
              <a:buSzPct val="100000"/>
              <a:buFont typeface="Arial"/>
              <a:buChar char="○"/>
            </a:pPr>
            <a:r>
              <a:rPr lang="en" sz="1800" dirty="0" smtClean="0"/>
              <a:t>Economic partners (intermediaries, retailers, exporters, etc.)</a:t>
            </a:r>
          </a:p>
          <a:p>
            <a:pPr marL="457200" lvl="0" indent="-368300" rtl="0">
              <a:buClr>
                <a:schemeClr val="dk1"/>
              </a:buClr>
              <a:buSzPct val="110000"/>
              <a:buFont typeface="Arial"/>
              <a:buChar char="●"/>
            </a:pPr>
            <a:r>
              <a:rPr lang="en" sz="1800" dirty="0" smtClean="0"/>
              <a:t>Daily team synthesis to process interviews </a:t>
            </a:r>
            <a:endParaRPr lang="en" sz="1800" dirty="0"/>
          </a:p>
        </p:txBody>
      </p:sp>
      <p:pic>
        <p:nvPicPr>
          <p:cNvPr id="219" name="Shape 219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6643326" y="1399000"/>
            <a:ext cx="2500674" cy="30777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95890614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title"/>
          </p:nvPr>
        </p:nvSpPr>
        <p:spPr>
          <a:xfrm>
            <a:off x="457200" y="2237203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buNone/>
            </a:pPr>
            <a:r>
              <a:rPr lang="en">
                <a:solidFill>
                  <a:schemeClr val="dk2"/>
                </a:solidFill>
              </a:rPr>
              <a:t>So What?</a:t>
            </a:r>
          </a:p>
        </p:txBody>
      </p:sp>
      <p:sp>
        <p:nvSpPr>
          <p:cNvPr id="55" name="Shape 55"/>
          <p:cNvSpPr txBox="1">
            <a:spLocks noGrp="1"/>
          </p:cNvSpPr>
          <p:nvPr>
            <p:ph type="body" idx="1"/>
          </p:nvPr>
        </p:nvSpPr>
        <p:spPr>
          <a:xfrm>
            <a:off x="152400" y="4406309"/>
            <a:ext cx="8229600" cy="5195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" sz="3600" b="1" dirty="0">
                <a:solidFill>
                  <a:srgbClr val="00B050"/>
                </a:solidFill>
              </a:rPr>
              <a:t>So What?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19050"/>
            <a:ext cx="7010400" cy="4381500"/>
          </a:xfrm>
          <a:prstGeom prst="rect">
            <a:avLst/>
          </a:prstGeom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 txBox="1">
            <a:spLocks noGrp="1"/>
          </p:cNvSpPr>
          <p:nvPr>
            <p:ph type="title" idx="4294967295"/>
          </p:nvPr>
        </p:nvSpPr>
        <p:spPr>
          <a:xfrm>
            <a:off x="457200" y="2396253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buNone/>
            </a:pPr>
            <a:r>
              <a:rPr lang="en">
                <a:solidFill>
                  <a:schemeClr val="dk2"/>
                </a:solidFill>
              </a:rPr>
              <a:t>Methodology - Getting Info</a:t>
            </a:r>
          </a:p>
        </p:txBody>
      </p:sp>
      <p:sp>
        <p:nvSpPr>
          <p:cNvPr id="195" name="Shape 195"/>
          <p:cNvSpPr txBox="1">
            <a:spLocks noGrp="1"/>
          </p:cNvSpPr>
          <p:nvPr>
            <p:ph type="body" idx="1"/>
          </p:nvPr>
        </p:nvSpPr>
        <p:spPr>
          <a:xfrm>
            <a:off x="21364" y="4476750"/>
            <a:ext cx="8229600" cy="5195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" sz="2800" dirty="0" smtClean="0">
                <a:solidFill>
                  <a:srgbClr val="00B050"/>
                </a:solidFill>
              </a:rPr>
              <a:t>Appendix</a:t>
            </a:r>
            <a:endParaRPr lang="en" sz="2800" dirty="0">
              <a:solidFill>
                <a:srgbClr val="00B05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19050"/>
            <a:ext cx="70104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244437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buNone/>
            </a:pPr>
            <a:r>
              <a:rPr lang="en"/>
              <a:t>It’s okay to have a good time…</a:t>
            </a:r>
          </a:p>
        </p:txBody>
      </p:sp>
      <p:pic>
        <p:nvPicPr>
          <p:cNvPr id="244" name="Shape 244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4400550" y="1695450"/>
            <a:ext cx="4286250" cy="2819400"/>
          </a:xfrm>
          <a:prstGeom prst="rect">
            <a:avLst/>
          </a:prstGeom>
        </p:spPr>
      </p:pic>
      <p:sp>
        <p:nvSpPr>
          <p:cNvPr id="245" name="Shape 245"/>
          <p:cNvSpPr txBox="1">
            <a:spLocks noGrp="1"/>
          </p:cNvSpPr>
          <p:nvPr>
            <p:ph type="body" idx="1"/>
          </p:nvPr>
        </p:nvSpPr>
        <p:spPr>
          <a:xfrm>
            <a:off x="277525" y="1059937"/>
            <a:ext cx="5552400" cy="3725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68300" rtl="0"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2200"/>
              <a:t>Antigua, Atitlan, Volcanoes </a:t>
            </a:r>
          </a:p>
        </p:txBody>
      </p:sp>
      <p:pic>
        <p:nvPicPr>
          <p:cNvPr id="246" name="Shape 246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125125" y="1743350"/>
            <a:ext cx="3973199" cy="1596874"/>
          </a:xfrm>
          <a:prstGeom prst="rect">
            <a:avLst/>
          </a:prstGeom>
        </p:spPr>
      </p:pic>
      <p:pic>
        <p:nvPicPr>
          <p:cNvPr id="247" name="Shape 247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762000" y="3352800"/>
            <a:ext cx="3048000" cy="1714500"/>
          </a:xfrm>
          <a:prstGeom prst="rect">
            <a:avLst/>
          </a:prstGeom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buNone/>
            </a:pPr>
            <a:r>
              <a:rPr lang="en"/>
              <a:t>Guatemala Organizations</a:t>
            </a:r>
          </a:p>
        </p:txBody>
      </p:sp>
      <p:graphicFrame>
        <p:nvGraphicFramePr>
          <p:cNvPr id="253" name="Shape 253"/>
          <p:cNvGraphicFramePr/>
          <p:nvPr/>
        </p:nvGraphicFramePr>
        <p:xfrm>
          <a:off x="65675" y="1223775"/>
          <a:ext cx="9080475" cy="3413550"/>
        </p:xfrm>
        <a:graphic>
          <a:graphicData uri="http://schemas.openxmlformats.org/drawingml/2006/table">
            <a:tbl>
              <a:tblPr>
                <a:noFill/>
                <a:tableStyleId>{A1F6D62F-803A-4C1F-B0E7-1457DE7187F9}</a:tableStyleId>
              </a:tblPr>
              <a:tblGrid>
                <a:gridCol w="1889625"/>
                <a:gridCol w="2797300"/>
                <a:gridCol w="4393550"/>
              </a:tblGrid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b="1"/>
                        <a:t>Organization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b="1"/>
                        <a:t>Web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b="1"/>
                        <a:t>About</a:t>
                      </a:r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/>
                        <a:t>Chikach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u="sng">
                          <a:solidFill>
                            <a:schemeClr val="hlink"/>
                          </a:solidFill>
                          <a:hlinkClick r:id="rId3"/>
                        </a:rPr>
                        <a:t>http://chikach.com/</a:t>
                      </a:r>
                      <a:r>
                        <a:rPr lang="en"/>
                        <a:t> 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/>
                        <a:t>Brand of local/organic products</a:t>
                      </a:r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/>
                        <a:t>AGEXPORT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u="sng">
                          <a:solidFill>
                            <a:schemeClr val="hlink"/>
                          </a:solidFill>
                          <a:hlinkClick r:id="rId4"/>
                        </a:rPr>
                        <a:t>http://export.com.gt/en/#/inicio</a:t>
                      </a:r>
                      <a:r>
                        <a:rPr lang="en"/>
                        <a:t> 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/>
                        <a:t>Association of Guatemala Exporters</a:t>
                      </a:r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/>
                        <a:t>Artesano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u="sng">
                          <a:solidFill>
                            <a:schemeClr val="hlink"/>
                          </a:solidFill>
                          <a:hlinkClick r:id="rId5"/>
                        </a:rPr>
                        <a:t>http://www.artesano-inc.com/quienes-somos.php</a:t>
                      </a:r>
                      <a:r>
                        <a:rPr lang="en"/>
                        <a:t> 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/>
                        <a:t>Food company that provides 100% vegetarian products</a:t>
                      </a:r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/>
                        <a:t>Productos Integrales y Organicos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sz="1100">
                          <a:solidFill>
                            <a:srgbClr val="006621"/>
                          </a:solidFill>
                        </a:rPr>
                        <a:t>www.</a:t>
                      </a:r>
                      <a:r>
                        <a:rPr lang="en" sz="1100" b="1">
                          <a:solidFill>
                            <a:srgbClr val="006621"/>
                          </a:solidFill>
                        </a:rPr>
                        <a:t>integralesyorganicos</a:t>
                      </a:r>
                      <a:r>
                        <a:rPr lang="en" sz="1100">
                          <a:solidFill>
                            <a:srgbClr val="006621"/>
                          </a:solidFill>
                        </a:rPr>
                        <a:t>.site88.net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/>
                        <a:t>Compadores de mais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"/>
                        <a:t>Asociación Ripalamax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  <a:tcPr marL="91425" marR="91425" marT="91425" marB="91425"/>
                </a:tc>
              </a:tr>
            </a:tbl>
          </a:graphicData>
        </a:graphic>
      </p:graphicFrame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buNone/>
            </a:pPr>
            <a:r>
              <a:rPr lang="en"/>
              <a:t>Guatemala Organizations</a:t>
            </a:r>
          </a:p>
        </p:txBody>
      </p:sp>
      <p:graphicFrame>
        <p:nvGraphicFramePr>
          <p:cNvPr id="259" name="Shape 259"/>
          <p:cNvGraphicFramePr/>
          <p:nvPr/>
        </p:nvGraphicFramePr>
        <p:xfrm>
          <a:off x="65675" y="1223775"/>
          <a:ext cx="9080475" cy="3809760"/>
        </p:xfrm>
        <a:graphic>
          <a:graphicData uri="http://schemas.openxmlformats.org/drawingml/2006/table">
            <a:tbl>
              <a:tblPr>
                <a:noFill/>
                <a:tableStyleId>{CC02BC04-1D30-4BBC-8473-0B23BF8338F0}</a:tableStyleId>
              </a:tblPr>
              <a:tblGrid>
                <a:gridCol w="1889625"/>
                <a:gridCol w="2797300"/>
                <a:gridCol w="4393550"/>
              </a:tblGrid>
              <a:tr h="381000">
                <a:tc>
                  <a:txBody>
                    <a:bodyPr/>
                    <a:lstStyle/>
                    <a:p>
                      <a:pPr lvl="0" rtl="0">
                        <a:buNone/>
                      </a:pPr>
                      <a:r>
                        <a:rPr lang="en" b="1"/>
                        <a:t>Organization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buNone/>
                      </a:pPr>
                      <a:r>
                        <a:rPr lang="en" b="1"/>
                        <a:t>Web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buNone/>
                      </a:pPr>
                      <a:r>
                        <a:rPr lang="en" b="1"/>
                        <a:t>About</a:t>
                      </a:r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pPr lvl="0" rtl="0">
                        <a:buNone/>
                      </a:pPr>
                      <a:r>
                        <a:rPr lang="en"/>
                        <a:t>Asociación Qachuu Aloom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pPr lvl="0" rtl="0">
                        <a:buNone/>
                      </a:pPr>
                      <a:r>
                        <a:rPr lang="en"/>
                        <a:t>Grupo Oxlajuj E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pPr lvl="0" rtl="0">
                        <a:buNone/>
                      </a:pPr>
                      <a:r>
                        <a:rPr lang="en"/>
                        <a:t>USAID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buNone/>
                      </a:pPr>
                      <a:r>
                        <a:rPr lang="en" u="sng">
                          <a:solidFill>
                            <a:schemeClr val="hlink"/>
                          </a:solidFill>
                          <a:hlinkClick r:id="rId3"/>
                        </a:rPr>
                        <a:t>http://www.usaid.gov/where-we-work/latin-american-and-caribbean/guatemala</a:t>
                      </a:r>
                      <a:r>
                        <a:rPr lang="en"/>
                        <a:t> 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  <a:tcPr marL="91425" marR="91425" marT="91425" marB="91425"/>
                </a:tc>
              </a:tr>
            </a:tbl>
          </a:graphicData>
        </a:graphic>
      </p:graphicFrame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/>
          <p:nvPr/>
        </p:nvSpPr>
        <p:spPr>
          <a:xfrm>
            <a:off x="10425" y="0"/>
            <a:ext cx="9144000" cy="1408500"/>
          </a:xfrm>
          <a:prstGeom prst="rect">
            <a:avLst/>
          </a:prstGeom>
          <a:solidFill>
            <a:schemeClr val="lt1"/>
          </a:solidFill>
          <a:ln w="1905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pic>
        <p:nvPicPr>
          <p:cNvPr id="265" name="Shape 265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224924" y="0"/>
            <a:ext cx="6694175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buNone/>
            </a:pPr>
            <a:r>
              <a:rPr lang="en"/>
              <a:t>Issue Tree</a:t>
            </a:r>
          </a:p>
        </p:txBody>
      </p:sp>
      <p:sp>
        <p:nvSpPr>
          <p:cNvPr id="271" name="Shape 271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buNone/>
            </a:pPr>
            <a:r>
              <a:rPr lang="en"/>
              <a:t>
PDF Link:</a:t>
            </a:r>
          </a:p>
          <a:p>
            <a:pPr>
              <a:buNone/>
            </a:pPr>
            <a:r>
              <a:rPr lang="en" sz="1400" u="sng">
                <a:solidFill>
                  <a:schemeClr val="hlink"/>
                </a:solidFill>
                <a:hlinkClick r:id="rId3"/>
              </a:rPr>
              <a:t>https://dl.dropboxusercontent.com/u/31826395/Issue%20Tree%202.pdf 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000000"/>
                </a:solidFill>
                <a:latin typeface="Helvetica"/>
                <a:cs typeface="Helvetica"/>
              </a:rPr>
              <a:t>Quinoa</a:t>
            </a:r>
            <a:endParaRPr lang="en-US" dirty="0">
              <a:solidFill>
                <a:srgbClr val="000000"/>
              </a:solidFill>
              <a:latin typeface="Helvetica"/>
              <a:cs typeface="Helvetic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Helvetica"/>
                <a:cs typeface="Helvetica"/>
              </a:rPr>
              <a:t>We consider Quinoa a model to learn from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7200" y="2286001"/>
            <a:ext cx="31242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Helvetica"/>
                <a:cs typeface="Helvetica"/>
              </a:rPr>
              <a:t>Similarities:</a:t>
            </a:r>
          </a:p>
          <a:p>
            <a:r>
              <a:rPr lang="en-US" dirty="0" smtClean="0">
                <a:latin typeface="Helvetica"/>
                <a:cs typeface="Helvetica"/>
              </a:rPr>
              <a:t>Super Grain from South/Central America</a:t>
            </a:r>
          </a:p>
          <a:p>
            <a:endParaRPr lang="en-US" dirty="0" smtClean="0">
              <a:latin typeface="Helvetica"/>
              <a:cs typeface="Helvetica"/>
            </a:endParaRPr>
          </a:p>
          <a:p>
            <a:r>
              <a:rPr lang="en-US" dirty="0" smtClean="0">
                <a:latin typeface="Helvetica"/>
                <a:cs typeface="Helvetica"/>
              </a:rPr>
              <a:t>Gluten-Free</a:t>
            </a:r>
          </a:p>
          <a:p>
            <a:endParaRPr lang="en-US" dirty="0">
              <a:latin typeface="Helvetica"/>
              <a:cs typeface="Helvetica"/>
            </a:endParaRPr>
          </a:p>
          <a:p>
            <a:r>
              <a:rPr lang="en-US" dirty="0" smtClean="0">
                <a:latin typeface="Helvetica"/>
                <a:cs typeface="Helvetica"/>
              </a:rPr>
              <a:t>Both eaten by pre-Columbian indigenousness Peoples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5200" y="1714500"/>
            <a:ext cx="4926412" cy="306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86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33350"/>
            <a:ext cx="8229600" cy="857400"/>
          </a:xfrm>
        </p:spPr>
        <p:txBody>
          <a:bodyPr/>
          <a:lstStyle/>
          <a:p>
            <a:r>
              <a:rPr lang="en-US" dirty="0" smtClean="0"/>
              <a:t>Problem Statement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52400" y="1733549"/>
            <a:ext cx="48006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How might we use Amaranth to improve nutrition among poor farming families in rural San Marcos, Guatemala?</a:t>
            </a:r>
            <a:endParaRPr lang="en-US" sz="2800" b="1" dirty="0"/>
          </a:p>
        </p:txBody>
      </p:sp>
      <p:pic>
        <p:nvPicPr>
          <p:cNvPr id="4" name="Picture 3" descr="website%2015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3991" y="1808619"/>
            <a:ext cx="4340009" cy="2171700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14546763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0" y="114150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buNone/>
            </a:pPr>
            <a:r>
              <a:rPr lang="en" dirty="0" smtClean="0">
                <a:latin typeface="Ubuntu"/>
                <a:ea typeface="Ubuntu"/>
                <a:cs typeface="Ubuntu"/>
                <a:sym typeface="Ubuntu"/>
              </a:rPr>
              <a:t>Those We Serve</a:t>
            </a:r>
            <a:endParaRPr lang="en" dirty="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0" y="1124550"/>
            <a:ext cx="9136350" cy="19082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lvl="0" indent="0" rtl="0">
              <a:buNone/>
            </a:pPr>
            <a:r>
              <a:rPr lang="en" dirty="0"/>
              <a:t>San Marcos Region</a:t>
            </a:r>
          </a:p>
          <a:p>
            <a:pPr marL="457200" lvl="0" indent="-342900" rtl="0"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1800" dirty="0" smtClean="0"/>
              <a:t>85</a:t>
            </a:r>
            <a:r>
              <a:rPr lang="en" sz="1800" dirty="0"/>
              <a:t>% of population lives in poverty or extreme poverty</a:t>
            </a:r>
          </a:p>
          <a:p>
            <a:pPr marL="457200" lvl="0" indent="-342900" rtl="0"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1800" dirty="0"/>
              <a:t>Highest rate of malnutrition among children under five in Latin America (Oxfam)</a:t>
            </a:r>
          </a:p>
          <a:p>
            <a:pPr marL="457200" lvl="0" indent="-342900" rtl="0"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1800" dirty="0"/>
              <a:t>Malnutrition rate is close to 70% for indigenous children (World Food Program</a:t>
            </a:r>
            <a:r>
              <a:rPr lang="en" sz="1800" dirty="0" smtClean="0"/>
              <a:t>)</a:t>
            </a:r>
          </a:p>
          <a:p>
            <a:pPr marL="457200" lvl="0" indent="-342900" rtl="0"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1800" dirty="0" smtClean="0"/>
              <a:t>Dietary staple is corn</a:t>
            </a:r>
            <a:endParaRPr lang="en" sz="1800" dirty="0"/>
          </a:p>
          <a:p>
            <a:endParaRPr lang="en" sz="1800" dirty="0"/>
          </a:p>
        </p:txBody>
      </p:sp>
      <p:pic>
        <p:nvPicPr>
          <p:cNvPr id="62" name="Shape 62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5943600" y="3257550"/>
            <a:ext cx="3087575" cy="1737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Shape 63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3211275" y="3257550"/>
            <a:ext cx="2605825" cy="1737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Shape 64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152400" y="3272925"/>
            <a:ext cx="2926080" cy="1737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Shape 35"/>
          <p:cNvPicPr preferRelativeResize="0"/>
          <p:nvPr/>
        </p:nvPicPr>
        <p:blipFill>
          <a:blip r:embed="rId6"/>
          <a:stretch>
            <a:fillRect/>
          </a:stretch>
        </p:blipFill>
        <p:spPr>
          <a:xfrm>
            <a:off x="7467600" y="76200"/>
            <a:ext cx="1551438" cy="1733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creen Shot 2014-01-28 at 8.00.28 P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1601" y="3028950"/>
            <a:ext cx="3513101" cy="1781175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228600" y="885064"/>
            <a:ext cx="6096000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Aft>
                <a:spcPts val="1200"/>
              </a:spcAft>
              <a:buFont typeface="Arial"/>
              <a:buChar char="•"/>
            </a:pPr>
            <a:r>
              <a:rPr lang="en-US" dirty="0" smtClean="0">
                <a:latin typeface="Helvetica"/>
                <a:cs typeface="Helvetica"/>
              </a:rPr>
              <a:t> Former staple destroyed by Spanish Conquistadors -1500s</a:t>
            </a:r>
          </a:p>
          <a:p>
            <a:pPr>
              <a:spcAft>
                <a:spcPts val="1200"/>
              </a:spcAft>
              <a:buFont typeface="Arial"/>
              <a:buChar char="•"/>
            </a:pPr>
            <a:r>
              <a:rPr lang="en-US" dirty="0" smtClean="0">
                <a:latin typeface="Helvetica"/>
                <a:cs typeface="Helvetica"/>
              </a:rPr>
              <a:t> Grain W/ 15% Protein &amp; Key Amino Acids</a:t>
            </a:r>
          </a:p>
          <a:p>
            <a:pPr lvl="0">
              <a:spcAft>
                <a:spcPts val="1200"/>
              </a:spcAft>
              <a:buFont typeface="Arial"/>
              <a:buChar char="•"/>
            </a:pPr>
            <a:r>
              <a:rPr lang="en-US" dirty="0" smtClean="0">
                <a:latin typeface="Helvetica"/>
                <a:cs typeface="Helvetica"/>
              </a:rPr>
              <a:t> Drought Tolerant &amp; Adaptable</a:t>
            </a:r>
          </a:p>
          <a:p>
            <a:pPr>
              <a:spcAft>
                <a:spcPts val="1200"/>
              </a:spcAft>
              <a:buFont typeface="Arial"/>
              <a:buChar char="•"/>
            </a:pPr>
            <a:r>
              <a:rPr lang="en-US" dirty="0" smtClean="0">
                <a:latin typeface="Helvetica"/>
                <a:cs typeface="Helvetica"/>
              </a:rPr>
              <a:t> Grind into Flours – Maintain Taste </a:t>
            </a:r>
            <a:r>
              <a:rPr lang="en-US" dirty="0" err="1" smtClean="0">
                <a:latin typeface="Helvetica"/>
                <a:cs typeface="Helvetica"/>
              </a:rPr>
              <a:t>w</a:t>
            </a:r>
            <a:r>
              <a:rPr lang="en-US" dirty="0" smtClean="0">
                <a:latin typeface="Helvetica"/>
                <a:cs typeface="Helvetica"/>
              </a:rPr>
              <a:t>/ 75%mix</a:t>
            </a:r>
          </a:p>
          <a:p>
            <a:pPr lvl="0">
              <a:spcAft>
                <a:spcPts val="1200"/>
              </a:spcAft>
              <a:buFont typeface="Arial"/>
              <a:buChar char="•"/>
            </a:pPr>
            <a:r>
              <a:rPr lang="en-US" dirty="0" smtClean="0">
                <a:latin typeface="Helvetica"/>
                <a:cs typeface="Helvetica"/>
              </a:rPr>
              <a:t> Attractive Market Price for Farmers </a:t>
            </a:r>
          </a:p>
          <a:p>
            <a:pPr lvl="0">
              <a:spcAft>
                <a:spcPts val="1200"/>
              </a:spcAft>
              <a:buFont typeface="Arial"/>
              <a:buChar char="•"/>
            </a:pPr>
            <a:r>
              <a:rPr lang="en-US" dirty="0">
                <a:latin typeface="Helvetica"/>
                <a:cs typeface="Helvetica"/>
              </a:rPr>
              <a:t> </a:t>
            </a:r>
            <a:r>
              <a:rPr lang="en-US" dirty="0" smtClean="0">
                <a:latin typeface="Helvetica"/>
                <a:cs typeface="Helvetica"/>
              </a:rPr>
              <a:t>C4 Plant</a:t>
            </a:r>
          </a:p>
        </p:txBody>
      </p:sp>
      <p:pic>
        <p:nvPicPr>
          <p:cNvPr id="10" name="Picture 9" descr="amaranth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028950"/>
            <a:ext cx="3552552" cy="1771650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11" name="Picture 10" descr="images.jpe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38800" y="860913"/>
            <a:ext cx="2857500" cy="2143125"/>
          </a:xfrm>
          <a:prstGeom prst="rect">
            <a:avLst/>
          </a:prstGeom>
        </p:spPr>
      </p:pic>
      <p:sp>
        <p:nvSpPr>
          <p:cNvPr id="7" name="Shape 69"/>
          <p:cNvSpPr txBox="1">
            <a:spLocks noGrp="1"/>
          </p:cNvSpPr>
          <p:nvPr>
            <p:ph type="title"/>
          </p:nvPr>
        </p:nvSpPr>
        <p:spPr>
          <a:xfrm>
            <a:off x="0" y="-19050"/>
            <a:ext cx="9144000" cy="857400"/>
          </a:xfrm>
          <a:prstGeom prst="rect">
            <a:avLst/>
          </a:prstGeom>
          <a:solidFill>
            <a:schemeClr val="bg2"/>
          </a:solidFill>
        </p:spPr>
        <p:txBody>
          <a:bodyPr lIns="91425" tIns="91425" rIns="91425" bIns="91425" anchor="b" anchorCtr="0">
            <a:noAutofit/>
          </a:bodyPr>
          <a:lstStyle/>
          <a:p>
            <a:pPr lvl="0" rtl="0">
              <a:buNone/>
            </a:pPr>
            <a:r>
              <a:rPr lang="en" dirty="0" smtClean="0">
                <a:latin typeface="Trebuchet MS"/>
                <a:ea typeface="Trebuchet MS"/>
                <a:cs typeface="Trebuchet MS"/>
                <a:sym typeface="Trebuchet MS"/>
              </a:rPr>
              <a:t>Amaranth: The Aztec Superfood</a:t>
            </a:r>
            <a:endParaRPr lang="en" dirty="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016722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r="14894"/>
          <a:stretch/>
        </p:blipFill>
        <p:spPr>
          <a:xfrm>
            <a:off x="0" y="0"/>
            <a:ext cx="9144000" cy="5141173"/>
          </a:xfrm>
          <a:prstGeom prst="rect">
            <a:avLst/>
          </a:prstGeom>
        </p:spPr>
      </p:pic>
      <p:sp>
        <p:nvSpPr>
          <p:cNvPr id="69" name="Shape 69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857400"/>
          </a:xfrm>
          <a:prstGeom prst="rect">
            <a:avLst/>
          </a:prstGeom>
          <a:solidFill>
            <a:schemeClr val="bg2"/>
          </a:solidFill>
        </p:spPr>
        <p:txBody>
          <a:bodyPr lIns="91425" tIns="91425" rIns="91425" bIns="91425" anchor="b" anchorCtr="0">
            <a:noAutofit/>
          </a:bodyPr>
          <a:lstStyle/>
          <a:p>
            <a:pPr lvl="0" rtl="0">
              <a:buNone/>
            </a:pPr>
            <a:r>
              <a:rPr lang="en" dirty="0" smtClean="0">
                <a:latin typeface="Trebuchet MS"/>
                <a:ea typeface="Trebuchet MS"/>
                <a:cs typeface="Trebuchet MS"/>
                <a:sym typeface="Trebuchet MS"/>
              </a:rPr>
              <a:t>Scope of Work</a:t>
            </a:r>
            <a:endParaRPr lang="en" dirty="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304801" y="895350"/>
            <a:ext cx="8610600" cy="899849"/>
          </a:xfrm>
          <a:prstGeom prst="rect">
            <a:avLst/>
          </a:prstGeom>
          <a:solidFill>
            <a:schemeClr val="bg1"/>
          </a:solidFill>
          <a:ln w="19050" cap="flat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buNone/>
            </a:pPr>
            <a:r>
              <a:rPr lang="en" sz="2200" b="1" dirty="0" smtClean="0"/>
              <a:t>Client: </a:t>
            </a:r>
            <a:r>
              <a:rPr lang="en" sz="2200" dirty="0" smtClean="0"/>
              <a:t>Catholic Relief Services (CRS), Guatemala</a:t>
            </a:r>
          </a:p>
          <a:p>
            <a:pPr lvl="0" rtl="0">
              <a:buNone/>
            </a:pPr>
            <a:r>
              <a:rPr lang="en" sz="2200" b="1" dirty="0" smtClean="0"/>
              <a:t>Funding: </a:t>
            </a:r>
            <a:r>
              <a:rPr lang="en" sz="2200" dirty="0" smtClean="0"/>
              <a:t>CRS 6-year               Title </a:t>
            </a:r>
            <a:r>
              <a:rPr lang="en" sz="2200" dirty="0"/>
              <a:t>II Grant (</a:t>
            </a:r>
            <a:r>
              <a:rPr lang="en" sz="2200" dirty="0" smtClean="0"/>
              <a:t>2012-2018</a:t>
            </a:r>
            <a:r>
              <a:rPr lang="en" sz="2200" dirty="0"/>
              <a:t>)</a:t>
            </a:r>
          </a:p>
          <a:p>
            <a:endParaRPr lang="en" dirty="0"/>
          </a:p>
          <a:p>
            <a:endParaRPr lang="en" dirty="0"/>
          </a:p>
          <a:p>
            <a:endParaRPr lang="en" dirty="0"/>
          </a:p>
          <a:p>
            <a:endParaRPr lang="en" dirty="0"/>
          </a:p>
          <a:p>
            <a:endParaRPr lang="en" dirty="0"/>
          </a:p>
          <a:p>
            <a:endParaRPr lang="en" dirty="0"/>
          </a:p>
          <a:p>
            <a:endParaRPr lang="en" dirty="0"/>
          </a:p>
        </p:txBody>
      </p:sp>
      <p:sp>
        <p:nvSpPr>
          <p:cNvPr id="71" name="Shape 71"/>
          <p:cNvSpPr txBox="1"/>
          <p:nvPr/>
        </p:nvSpPr>
        <p:spPr>
          <a:xfrm>
            <a:off x="304800" y="1871399"/>
            <a:ext cx="4304400" cy="1767151"/>
          </a:xfrm>
          <a:prstGeom prst="rect">
            <a:avLst/>
          </a:prstGeom>
          <a:solidFill>
            <a:schemeClr val="bg1"/>
          </a:solidFill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60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 sz="1800" b="1" dirty="0" smtClean="0">
                <a:solidFill>
                  <a:schemeClr val="dk1"/>
                </a:solidFill>
              </a:rPr>
              <a:t>Title II Project Goals</a:t>
            </a:r>
            <a:endParaRPr lang="en" sz="1800" b="1" dirty="0">
              <a:solidFill>
                <a:schemeClr val="dk1"/>
              </a:solidFill>
            </a:endParaRPr>
          </a:p>
          <a:p>
            <a:pPr marL="457200" lvl="0" indent="-342900" rtl="0">
              <a:spcBef>
                <a:spcPts val="600"/>
              </a:spcBef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 sz="1800" dirty="0">
                <a:solidFill>
                  <a:schemeClr val="dk1"/>
                </a:solidFill>
              </a:rPr>
              <a:t>Reduce chronic malnutrition</a:t>
            </a:r>
          </a:p>
          <a:p>
            <a:pPr marL="914400" indent="-342900">
              <a:spcBef>
                <a:spcPts val="600"/>
              </a:spcBef>
              <a:buClr>
                <a:schemeClr val="dk1"/>
              </a:buClr>
              <a:buSzPct val="100000"/>
              <a:buFont typeface="Courier New"/>
              <a:buChar char="o"/>
            </a:pPr>
            <a:r>
              <a:rPr lang="en" sz="1800" dirty="0">
                <a:solidFill>
                  <a:schemeClr val="dk1"/>
                </a:solidFill>
              </a:rPr>
              <a:t>Improve health environment</a:t>
            </a:r>
          </a:p>
          <a:p>
            <a:pPr marL="914400" indent="-342900">
              <a:spcBef>
                <a:spcPts val="600"/>
              </a:spcBef>
              <a:buClr>
                <a:schemeClr val="dk1"/>
              </a:buClr>
              <a:buSzPct val="100000"/>
              <a:buFont typeface="Courier New"/>
              <a:buChar char="o"/>
            </a:pPr>
            <a:r>
              <a:rPr lang="en" sz="1800" dirty="0">
                <a:solidFill>
                  <a:schemeClr val="dk1"/>
                </a:solidFill>
              </a:rPr>
              <a:t>Increase agricultural production</a:t>
            </a:r>
          </a:p>
        </p:txBody>
      </p:sp>
      <p:sp>
        <p:nvSpPr>
          <p:cNvPr id="72" name="Shape 72"/>
          <p:cNvSpPr txBox="1"/>
          <p:nvPr/>
        </p:nvSpPr>
        <p:spPr>
          <a:xfrm>
            <a:off x="4543325" y="1871399"/>
            <a:ext cx="4372075" cy="1767151"/>
          </a:xfrm>
          <a:prstGeom prst="rect">
            <a:avLst/>
          </a:prstGeom>
          <a:solidFill>
            <a:schemeClr val="bg1"/>
          </a:solidFill>
        </p:spPr>
        <p:txBody>
          <a:bodyPr lIns="91425" tIns="91425" rIns="91425" bIns="91425" anchor="ctr" anchorCtr="0">
            <a:noAutofit/>
          </a:bodyPr>
          <a:lstStyle/>
          <a:p>
            <a:pPr marL="457200" lvl="0" indent="-228600" rtl="0">
              <a:spcBef>
                <a:spcPts val="600"/>
              </a:spcBef>
              <a:buSzPct val="100000"/>
              <a:buNone/>
            </a:pPr>
            <a:r>
              <a:rPr lang="en" sz="1800" b="1" dirty="0" smtClean="0">
                <a:solidFill>
                  <a:schemeClr val="dk1"/>
                </a:solidFill>
              </a:rPr>
              <a:t>Title II Project Activities</a:t>
            </a:r>
            <a:endParaRPr lang="en" sz="1800" b="1" dirty="0">
              <a:solidFill>
                <a:schemeClr val="dk1"/>
              </a:solidFill>
            </a:endParaRPr>
          </a:p>
          <a:p>
            <a:pPr marL="457200" lvl="0" indent="-342900" rtl="0">
              <a:spcBef>
                <a:spcPts val="600"/>
              </a:spcBef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" sz="1600" dirty="0">
                <a:solidFill>
                  <a:schemeClr val="dk1"/>
                </a:solidFill>
              </a:rPr>
              <a:t>Distribute food </a:t>
            </a:r>
          </a:p>
          <a:p>
            <a:pPr marL="457200" lvl="0" indent="-342900" rtl="0">
              <a:spcBef>
                <a:spcPts val="60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1600" dirty="0">
                <a:solidFill>
                  <a:schemeClr val="dk1"/>
                </a:solidFill>
              </a:rPr>
              <a:t>Strengthen community environment</a:t>
            </a:r>
          </a:p>
          <a:p>
            <a:pPr marL="457200" lvl="0" indent="-342900" rtl="0">
              <a:spcBef>
                <a:spcPts val="600"/>
              </a:spcBef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" sz="1600" dirty="0">
                <a:solidFill>
                  <a:schemeClr val="dk1"/>
                </a:solidFill>
              </a:rPr>
              <a:t>Promote amaranth cultivation</a:t>
            </a:r>
          </a:p>
          <a:p>
            <a:pPr marL="457200" lvl="0" indent="-342900" rtl="0">
              <a:spcBef>
                <a:spcPts val="600"/>
              </a:spcBef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" sz="1600" dirty="0">
                <a:solidFill>
                  <a:schemeClr val="dk1"/>
                </a:solidFill>
              </a:rPr>
              <a:t>Connect to markets</a:t>
            </a:r>
          </a:p>
        </p:txBody>
      </p:sp>
      <p:sp>
        <p:nvSpPr>
          <p:cNvPr id="73" name="Shape 73"/>
          <p:cNvSpPr txBox="1">
            <a:spLocks noGrp="1"/>
          </p:cNvSpPr>
          <p:nvPr>
            <p:ph type="body" idx="2"/>
          </p:nvPr>
        </p:nvSpPr>
        <p:spPr>
          <a:xfrm>
            <a:off x="304801" y="3696325"/>
            <a:ext cx="8610600" cy="1344300"/>
          </a:xfrm>
          <a:prstGeom prst="rect">
            <a:avLst/>
          </a:prstGeom>
          <a:solidFill>
            <a:schemeClr val="bg1"/>
          </a:solidFill>
          <a:ln w="19050" cap="flat">
            <a:solidFill>
              <a:srgbClr val="2388DB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500"/>
              </a:spcBef>
              <a:buNone/>
            </a:pPr>
            <a:r>
              <a:rPr lang="en" sz="2000" b="1" dirty="0" smtClean="0"/>
              <a:t>BOTFL Team </a:t>
            </a:r>
            <a:r>
              <a:rPr lang="en" sz="2000" b="1" dirty="0"/>
              <a:t>Deliverables</a:t>
            </a:r>
          </a:p>
          <a:p>
            <a:pPr marL="457200" lvl="0" indent="-330200" rtl="0">
              <a:lnSpc>
                <a:spcPct val="115000"/>
              </a:lnSpc>
              <a:spcBef>
                <a:spcPts val="400"/>
              </a:spcBef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 sz="1600" dirty="0"/>
              <a:t>Business plan for a small producer and producer organization for national sales</a:t>
            </a:r>
          </a:p>
          <a:p>
            <a:pPr marL="457200" lvl="0" indent="-330200" rtl="0">
              <a:lnSpc>
                <a:spcPct val="115000"/>
              </a:lnSpc>
              <a:spcBef>
                <a:spcPts val="400"/>
              </a:spcBef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 sz="1600" dirty="0"/>
              <a:t>Characterize the current state of the amaranth market in Guatemala including growth potential and marketing recommendations</a:t>
            </a:r>
          </a:p>
          <a:p>
            <a:endParaRPr lang="en" sz="1600" dirty="0"/>
          </a:p>
          <a:p>
            <a:endParaRPr lang="en" sz="1600" dirty="0"/>
          </a:p>
        </p:txBody>
      </p:sp>
      <p:sp>
        <p:nvSpPr>
          <p:cNvPr id="74" name="Shape 74"/>
          <p:cNvSpPr/>
          <p:nvPr/>
        </p:nvSpPr>
        <p:spPr>
          <a:xfrm>
            <a:off x="304801" y="1871398"/>
            <a:ext cx="8610600" cy="1767151"/>
          </a:xfrm>
          <a:prstGeom prst="rect">
            <a:avLst/>
          </a:prstGeom>
          <a:noFill/>
          <a:ln w="19050" cap="flat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pic>
        <p:nvPicPr>
          <p:cNvPr id="75" name="Shape 75"/>
          <p:cNvPicPr preferRelativeResize="0"/>
          <p:nvPr/>
        </p:nvPicPr>
        <p:blipFill rotWithShape="1">
          <a:blip r:embed="rId4"/>
          <a:srcRect t="10682" b="19318"/>
          <a:stretch/>
        </p:blipFill>
        <p:spPr>
          <a:xfrm>
            <a:off x="3352800" y="1428750"/>
            <a:ext cx="1066800" cy="3200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64" y="133350"/>
            <a:ext cx="8229600" cy="857400"/>
          </a:xfrm>
        </p:spPr>
        <p:txBody>
          <a:bodyPr/>
          <a:lstStyle/>
          <a:p>
            <a:r>
              <a:rPr lang="en-US" dirty="0" smtClean="0"/>
              <a:t>How We Break Down the Project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-26350" y="1132051"/>
            <a:ext cx="9144000" cy="3725699"/>
          </a:xfrm>
        </p:spPr>
        <p:txBody>
          <a:bodyPr/>
          <a:lstStyle/>
          <a:p>
            <a:pPr marL="762000" indent="-571500">
              <a:buAutoNum type="romanUcPeriod"/>
            </a:pPr>
            <a:r>
              <a:rPr lang="en-US" dirty="0" smtClean="0"/>
              <a:t>Individual/Family Demand Level</a:t>
            </a:r>
          </a:p>
          <a:p>
            <a:pPr marL="1162050" lvl="1" indent="-571500">
              <a:buFont typeface="Arial" panose="020B0604020202020204" pitchFamily="34" charset="0"/>
              <a:buChar char="•"/>
            </a:pPr>
            <a:r>
              <a:rPr lang="en-US" i="1" dirty="0" smtClean="0"/>
              <a:t>Will people eat it? Buy it? Value it? </a:t>
            </a:r>
          </a:p>
          <a:p>
            <a:pPr marL="762000" indent="-571500">
              <a:buAutoNum type="romanUcPeriod"/>
            </a:pPr>
            <a:r>
              <a:rPr lang="en-US" dirty="0" smtClean="0"/>
              <a:t>Small Farmer Production Level</a:t>
            </a:r>
          </a:p>
          <a:p>
            <a:pPr marL="1162050" lvl="1" indent="-571500">
              <a:buFont typeface="Arial" panose="020B0604020202020204" pitchFamily="34" charset="0"/>
              <a:buChar char="•"/>
            </a:pPr>
            <a:r>
              <a:rPr lang="en-US" i="1" dirty="0" smtClean="0"/>
              <a:t>Can CRS convince risk-averse farmers to switch?</a:t>
            </a:r>
          </a:p>
          <a:p>
            <a:pPr marL="762000" indent="-571500">
              <a:buAutoNum type="romanUcPeriod"/>
            </a:pPr>
            <a:r>
              <a:rPr lang="en-US" dirty="0" smtClean="0"/>
              <a:t>Local Market Level</a:t>
            </a:r>
          </a:p>
          <a:p>
            <a:pPr marL="1162050" lvl="1" indent="-571500">
              <a:buFont typeface="Arial" panose="020B0604020202020204" pitchFamily="34" charset="0"/>
              <a:buChar char="•"/>
            </a:pPr>
            <a:r>
              <a:rPr lang="en-US" i="1" dirty="0" smtClean="0"/>
              <a:t>What does it take to bring amaranth to market?</a:t>
            </a:r>
          </a:p>
          <a:p>
            <a:pPr marL="762000" indent="-571500">
              <a:buAutoNum type="romanUcPeriod"/>
            </a:pPr>
            <a:r>
              <a:rPr lang="en-US" dirty="0" smtClean="0"/>
              <a:t>International Market Level</a:t>
            </a:r>
          </a:p>
          <a:p>
            <a:pPr marL="1162050" lvl="1" indent="-571500">
              <a:buFont typeface="Arial" panose="020B0604020202020204" pitchFamily="34" charset="0"/>
              <a:buChar char="•"/>
            </a:pPr>
            <a:r>
              <a:rPr lang="en-US" i="1" dirty="0" smtClean="0"/>
              <a:t>Is export viable?  Does it help or hinder the project goals?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046626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>
            <a:spLocks noGrp="1"/>
          </p:cNvSpPr>
          <p:nvPr>
            <p:ph type="title"/>
          </p:nvPr>
        </p:nvSpPr>
        <p:spPr>
          <a:xfrm>
            <a:off x="457200" y="2532553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buNone/>
            </a:pPr>
            <a:r>
              <a:rPr lang="en">
                <a:solidFill>
                  <a:schemeClr val="dk2"/>
                </a:solidFill>
              </a:rPr>
              <a:t>Local Consumption</a:t>
            </a:r>
          </a:p>
        </p:txBody>
      </p:sp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0" y="4476750"/>
            <a:ext cx="8229600" cy="5195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" sz="2800" dirty="0" smtClean="0">
                <a:solidFill>
                  <a:srgbClr val="00B050"/>
                </a:solidFill>
              </a:rPr>
              <a:t>Current Consumption &amp; Agricultural Production</a:t>
            </a:r>
            <a:endParaRPr lang="en" sz="2800" dirty="0">
              <a:solidFill>
                <a:srgbClr val="00B050"/>
              </a:solidFill>
            </a:endParaRPr>
          </a:p>
        </p:txBody>
      </p:sp>
      <p:sp>
        <p:nvSpPr>
          <p:cNvPr id="82" name="Shape 82"/>
          <p:cNvSpPr txBox="1"/>
          <p:nvPr/>
        </p:nvSpPr>
        <p:spPr>
          <a:xfrm>
            <a:off x="152400" y="152400"/>
            <a:ext cx="3000000" cy="3000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buNone/>
            </a:pPr>
            <a:r>
              <a:rPr lang="en" sz="3600" b="1">
                <a:solidFill>
                  <a:schemeClr val="dk2"/>
                </a:solidFill>
              </a:rPr>
              <a:t>Local Consumption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19050"/>
            <a:ext cx="7010400" cy="4381500"/>
          </a:xfrm>
          <a:prstGeom prst="rect">
            <a:avLst/>
          </a:prstGeom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iz">
  <a:themeElements>
    <a:clrScheme name="Custom 233">
      <a:dk1>
        <a:srgbClr val="000000"/>
      </a:dk1>
      <a:lt1>
        <a:srgbClr val="FFFFFF"/>
      </a:lt1>
      <a:dk2>
        <a:srgbClr val="2388DB"/>
      </a:dk2>
      <a:lt2>
        <a:srgbClr val="BBD7F8"/>
      </a:lt2>
      <a:accent1>
        <a:srgbClr val="80B606"/>
      </a:accent1>
      <a:accent2>
        <a:srgbClr val="E29F1D"/>
      </a:accent2>
      <a:accent3>
        <a:srgbClr val="1D6FB2"/>
      </a:accent3>
      <a:accent4>
        <a:srgbClr val="3FAC98"/>
      </a:accent4>
      <a:accent5>
        <a:srgbClr val="5B57BB"/>
      </a:accent5>
      <a:accent6>
        <a:srgbClr val="D1505E"/>
      </a:accent6>
      <a:hlink>
        <a:srgbClr val="185DA2"/>
      </a:hlink>
      <a:folHlink>
        <a:srgbClr val="00487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90</TotalTime>
  <Words>1629</Words>
  <Application>Microsoft Office PowerPoint</Application>
  <PresentationFormat>On-screen Show (16:9)</PresentationFormat>
  <Paragraphs>332</Paragraphs>
  <Slides>36</Slides>
  <Notes>32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37" baseType="lpstr">
      <vt:lpstr>biz</vt:lpstr>
      <vt:lpstr>Guatemala       Amaranth Project</vt:lpstr>
      <vt:lpstr>Agenda</vt:lpstr>
      <vt:lpstr>So What?</vt:lpstr>
      <vt:lpstr>Problem Statement</vt:lpstr>
      <vt:lpstr>Those We Serve</vt:lpstr>
      <vt:lpstr>Amaranth: The Aztec Superfood</vt:lpstr>
      <vt:lpstr>Scope of Work</vt:lpstr>
      <vt:lpstr>How We Break Down the Project</vt:lpstr>
      <vt:lpstr>Local Consumption</vt:lpstr>
      <vt:lpstr>What is the current diet?</vt:lpstr>
      <vt:lpstr>PowerPoint Presentation</vt:lpstr>
      <vt:lpstr>Economics of Corn</vt:lpstr>
      <vt:lpstr>Economics of Amaranth</vt:lpstr>
      <vt:lpstr>Markets</vt:lpstr>
      <vt:lpstr>Domestic Markets: Hypotheses</vt:lpstr>
      <vt:lpstr>Domestic Markets: Potential Challenges</vt:lpstr>
      <vt:lpstr>Current Export Picture</vt:lpstr>
      <vt:lpstr>International Markets: Hypotheses</vt:lpstr>
      <vt:lpstr>International Markets: Potential Challenges</vt:lpstr>
      <vt:lpstr>What we plan to learn in Country</vt:lpstr>
      <vt:lpstr>Methodology - Getting Info</vt:lpstr>
      <vt:lpstr>Our Research Methodology</vt:lpstr>
      <vt:lpstr>Progress So Far</vt:lpstr>
      <vt:lpstr>In Country Research Plan –  Finding what we need</vt:lpstr>
      <vt:lpstr>PowerPoint Presentation</vt:lpstr>
      <vt:lpstr>
Individual Consumer Level Research Question:  How difficult is switching? </vt:lpstr>
      <vt:lpstr>DEMAND: Two Possible Scenarios</vt:lpstr>
      <vt:lpstr>Our Research Plan: Dietary Change</vt:lpstr>
      <vt:lpstr>Interview Protocol</vt:lpstr>
      <vt:lpstr>Methodology - Getting Info</vt:lpstr>
      <vt:lpstr>It’s okay to have a good time…</vt:lpstr>
      <vt:lpstr>Guatemala Organizations</vt:lpstr>
      <vt:lpstr>Guatemala Organizations</vt:lpstr>
      <vt:lpstr>PowerPoint Presentation</vt:lpstr>
      <vt:lpstr>Issue Tree</vt:lpstr>
      <vt:lpstr>Quinoa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Guatemala       Amaranth Project</dc:title>
  <dc:creator>Jessica Bonanno</dc:creator>
  <cp:lastModifiedBy>jbonanno</cp:lastModifiedBy>
  <cp:revision>14</cp:revision>
  <dcterms:modified xsi:type="dcterms:W3CDTF">2014-02-25T13:24:03Z</dcterms:modified>
</cp:coreProperties>
</file>